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8" r:id="rId4"/>
    <p:sldId id="282" r:id="rId5"/>
    <p:sldId id="258" r:id="rId6"/>
    <p:sldId id="283" r:id="rId7"/>
    <p:sldId id="259" r:id="rId8"/>
    <p:sldId id="261" r:id="rId9"/>
    <p:sldId id="262" r:id="rId10"/>
    <p:sldId id="266" r:id="rId11"/>
    <p:sldId id="267" r:id="rId12"/>
    <p:sldId id="284" r:id="rId13"/>
    <p:sldId id="263" r:id="rId14"/>
    <p:sldId id="265" r:id="rId15"/>
    <p:sldId id="268" r:id="rId16"/>
    <p:sldId id="285" r:id="rId17"/>
    <p:sldId id="260" r:id="rId18"/>
    <p:sldId id="273" r:id="rId19"/>
    <p:sldId id="269" r:id="rId20"/>
    <p:sldId id="287" r:id="rId21"/>
    <p:sldId id="275" r:id="rId22"/>
    <p:sldId id="286" r:id="rId23"/>
    <p:sldId id="292" r:id="rId24"/>
    <p:sldId id="288" r:id="rId25"/>
    <p:sldId id="289" r:id="rId26"/>
    <p:sldId id="293" r:id="rId27"/>
    <p:sldId id="291" r:id="rId28"/>
    <p:sldId id="270" r:id="rId29"/>
    <p:sldId id="276" r:id="rId30"/>
    <p:sldId id="277" r:id="rId31"/>
    <p:sldId id="297" r:id="rId32"/>
    <p:sldId id="278" r:id="rId33"/>
    <p:sldId id="281" r:id="rId34"/>
    <p:sldId id="294" r:id="rId35"/>
    <p:sldId id="296" r:id="rId36"/>
    <p:sldId id="279" r:id="rId37"/>
    <p:sldId id="271" r:id="rId38"/>
    <p:sldId id="28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7" autoAdjust="0"/>
  </p:normalViewPr>
  <p:slideViewPr>
    <p:cSldViewPr>
      <p:cViewPr varScale="1">
        <p:scale>
          <a:sx n="85" d="100"/>
          <a:sy n="8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1DCE5-C4E2-4231-94A8-98FEE501629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6CB35F3-0B48-4E2E-8E80-AA33873201B6}">
      <dgm:prSet phldrT="[文本]"/>
      <dgm:spPr>
        <a:noFill/>
      </dgm:spPr>
      <dgm:t>
        <a:bodyPr/>
        <a:lstStyle/>
        <a:p>
          <a:pPr algn="r"/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网购</a:t>
          </a:r>
          <a:r>
            <a:rPr lang="en-US" altLang="zh-CN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大环境概</a:t>
          </a:r>
          <a:r>
            <a:rPr lang="zh-CN" altLang="en-US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述</a:t>
          </a:r>
          <a:endParaRPr lang="zh-CN" altLang="en-US"/>
        </a:p>
      </dgm:t>
    </dgm:pt>
    <dgm:pt modelId="{340153B6-3FAF-4902-BE68-3F672BD307AA}" type="parTrans" cxnId="{A4FFAAA7-8763-4206-891F-558C26C65A62}">
      <dgm:prSet/>
      <dgm:spPr/>
      <dgm:t>
        <a:bodyPr/>
        <a:lstStyle/>
        <a:p>
          <a:endParaRPr lang="zh-CN" altLang="en-US"/>
        </a:p>
      </dgm:t>
    </dgm:pt>
    <dgm:pt modelId="{82261EBE-9037-474F-8F6D-749272E1DCC8}" type="sibTrans" cxnId="{A4FFAAA7-8763-4206-891F-558C26C65A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BB03E537-4184-4FB8-8BA1-D177B014C360}">
      <dgm:prSet phldrT="[文本]"/>
      <dgm:spPr>
        <a:noFill/>
      </dgm:spPr>
      <dgm:t>
        <a:bodyPr/>
        <a:lstStyle/>
        <a:p>
          <a:pPr algn="r"/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淘宝</a:t>
          </a:r>
          <a:r>
            <a:rPr lang="en-US" altLang="zh-CN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大平台概述</a:t>
          </a:r>
          <a:endParaRPr lang="zh-CN" altLang="en-US"/>
        </a:p>
      </dgm:t>
    </dgm:pt>
    <dgm:pt modelId="{84C63691-24A3-4AC2-921A-1087DCF509DB}" type="parTrans" cxnId="{E417BB6C-8121-4584-9EF7-BAFE26BC1FC7}">
      <dgm:prSet/>
      <dgm:spPr/>
      <dgm:t>
        <a:bodyPr/>
        <a:lstStyle/>
        <a:p>
          <a:endParaRPr lang="zh-CN" altLang="en-US"/>
        </a:p>
      </dgm:t>
    </dgm:pt>
    <dgm:pt modelId="{7CC8A365-FA95-4A4C-8DEF-E82E9C525928}" type="sibTrans" cxnId="{E417BB6C-8121-4584-9EF7-BAFE26BC1FC7}">
      <dgm:prSet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F4222A81-19DA-4816-8E45-B8DFEC8F3F12}">
      <dgm:prSet phldrT="[文本]"/>
      <dgm:spPr>
        <a:noFill/>
      </dgm:spPr>
      <dgm:t>
        <a:bodyPr/>
        <a:lstStyle/>
        <a:p>
          <a:pPr algn="r"/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展望</a:t>
          </a:r>
          <a:r>
            <a:rPr lang="en-US" altLang="zh-CN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线上发展空间</a:t>
          </a:r>
          <a:endParaRPr lang="zh-CN" altLang="en-US"/>
        </a:p>
      </dgm:t>
    </dgm:pt>
    <dgm:pt modelId="{92228552-50AF-4C68-A9C8-AC218242595E}" type="parTrans" cxnId="{A033F5A6-8371-45B2-97E7-3EE236BFB4E4}">
      <dgm:prSet/>
      <dgm:spPr/>
      <dgm:t>
        <a:bodyPr/>
        <a:lstStyle/>
        <a:p>
          <a:endParaRPr lang="zh-CN" altLang="en-US"/>
        </a:p>
      </dgm:t>
    </dgm:pt>
    <dgm:pt modelId="{3B6F4DA4-5025-4EAF-9B61-BF745736CDAC}" type="sibTrans" cxnId="{A033F5A6-8371-45B2-97E7-3EE236BFB4E4}">
      <dgm:prSet/>
      <dgm:spPr/>
      <dgm:t>
        <a:bodyPr/>
        <a:lstStyle/>
        <a:p>
          <a:endParaRPr lang="zh-CN" altLang="en-US"/>
        </a:p>
      </dgm:t>
    </dgm:pt>
    <dgm:pt modelId="{71934F46-C01E-46F1-BB70-D31D254A114C}">
      <dgm:prSet phldrT="[文本]"/>
      <dgm:spPr>
        <a:noFill/>
      </dgm:spPr>
      <dgm:t>
        <a:bodyPr/>
        <a:lstStyle/>
        <a:p>
          <a:pPr algn="r"/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竞品</a:t>
          </a:r>
          <a:r>
            <a:rPr lang="en-US" altLang="zh-CN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线上销售概况</a:t>
          </a:r>
          <a:endParaRPr lang="zh-CN" altLang="en-US"/>
        </a:p>
      </dgm:t>
    </dgm:pt>
    <dgm:pt modelId="{A6FBC9CD-22D8-4960-92FF-8D0A0C49340B}" type="parTrans" cxnId="{4D5A17F0-B930-45D0-A78D-D4A4CF062C30}">
      <dgm:prSet/>
      <dgm:spPr/>
      <dgm:t>
        <a:bodyPr/>
        <a:lstStyle/>
        <a:p>
          <a:endParaRPr lang="zh-CN" altLang="en-US"/>
        </a:p>
      </dgm:t>
    </dgm:pt>
    <dgm:pt modelId="{3CFFECD9-24DF-4A8F-B1AB-39D974A84ABE}" type="sibTrans" cxnId="{4D5A17F0-B930-45D0-A78D-D4A4CF062C30}">
      <dgm:prSet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DBC0D8D7-98FB-436E-93B4-9CCC369AAA8B}">
      <dgm:prSet phldrT="[文本]"/>
      <dgm:spPr>
        <a:noFill/>
      </dgm:spPr>
      <dgm:t>
        <a:bodyPr/>
        <a:lstStyle/>
        <a:p>
          <a:pPr algn="r"/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欢腾</a:t>
          </a:r>
          <a:r>
            <a:rPr lang="en-US" altLang="zh-CN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大品牌概述</a:t>
          </a:r>
          <a:endParaRPr lang="zh-CN" altLang="en-US"/>
        </a:p>
      </dgm:t>
    </dgm:pt>
    <dgm:pt modelId="{AAF5CDA9-CAE7-4C9F-AA84-F47648D6A983}" type="parTrans" cxnId="{006974C8-7FE1-455B-9F46-6936C3CC5CAF}">
      <dgm:prSet/>
      <dgm:spPr/>
      <dgm:t>
        <a:bodyPr/>
        <a:lstStyle/>
        <a:p>
          <a:endParaRPr lang="zh-CN" altLang="en-US"/>
        </a:p>
      </dgm:t>
    </dgm:pt>
    <dgm:pt modelId="{9984279F-9C6C-410F-A1C5-A2DC1309BF32}" type="sibTrans" cxnId="{006974C8-7FE1-455B-9F46-6936C3CC5CAF}">
      <dgm:prSet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2CF4C8E7-A444-420A-8FC1-BCBC1BCFED4D}" type="pres">
      <dgm:prSet presAssocID="{4781DCE5-C4E2-4231-94A8-98FEE50162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FC7FEB0-25B9-438C-AF37-B40BE3F68A50}" type="pres">
      <dgm:prSet presAssocID="{4781DCE5-C4E2-4231-94A8-98FEE5016295}" presName="dummyMaxCanvas" presStyleCnt="0">
        <dgm:presLayoutVars/>
      </dgm:prSet>
      <dgm:spPr/>
    </dgm:pt>
    <dgm:pt modelId="{C4F9744B-EAF1-4161-B7BD-0B6DE3E2EC74}" type="pres">
      <dgm:prSet presAssocID="{4781DCE5-C4E2-4231-94A8-98FEE501629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B35BA5-A304-473E-A5E5-9F60733122C8}" type="pres">
      <dgm:prSet presAssocID="{4781DCE5-C4E2-4231-94A8-98FEE501629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F9E020-E738-43B4-B163-A57FEF60D2EC}" type="pres">
      <dgm:prSet presAssocID="{4781DCE5-C4E2-4231-94A8-98FEE5016295}" presName="FiveNodes_3" presStyleLbl="node1" presStyleIdx="2" presStyleCnt="5">
        <dgm:presLayoutVars>
          <dgm:bulletEnabled val="1"/>
        </dgm:presLayoutVars>
      </dgm:prSet>
      <dgm:spPr>
        <a:noFill/>
      </dgm:spPr>
      <dgm:t>
        <a:bodyPr/>
        <a:lstStyle/>
        <a:p>
          <a:endParaRPr lang="zh-CN" altLang="en-US"/>
        </a:p>
      </dgm:t>
    </dgm:pt>
    <dgm:pt modelId="{95E0C1AA-BF61-4D4C-B82A-F1CBF454822F}" type="pres">
      <dgm:prSet presAssocID="{4781DCE5-C4E2-4231-94A8-98FEE501629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8F25EB-0A66-4FC6-8CE7-42F4B60DD94F}" type="pres">
      <dgm:prSet presAssocID="{4781DCE5-C4E2-4231-94A8-98FEE5016295}" presName="FiveNodes_5" presStyleLbl="node1" presStyleIdx="4" presStyleCnt="5">
        <dgm:presLayoutVars>
          <dgm:bulletEnabled val="1"/>
        </dgm:presLayoutVars>
      </dgm:prSet>
      <dgm:spPr>
        <a:noFill/>
      </dgm:spPr>
      <dgm:t>
        <a:bodyPr/>
        <a:lstStyle/>
        <a:p>
          <a:endParaRPr lang="zh-CN" altLang="en-US"/>
        </a:p>
      </dgm:t>
    </dgm:pt>
    <dgm:pt modelId="{40E9763D-019E-4721-92E5-EC0E88ADC65B}" type="pres">
      <dgm:prSet presAssocID="{4781DCE5-C4E2-4231-94A8-98FEE501629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46F7F-1133-4495-B4EE-B8BBD1F7E56A}" type="pres">
      <dgm:prSet presAssocID="{4781DCE5-C4E2-4231-94A8-98FEE501629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A14434-A598-4061-9D81-E175B403ECFE}" type="pres">
      <dgm:prSet presAssocID="{4781DCE5-C4E2-4231-94A8-98FEE501629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9ACF26-3725-4535-99E9-9957AD1FBDCE}" type="pres">
      <dgm:prSet presAssocID="{4781DCE5-C4E2-4231-94A8-98FEE501629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B28CC9-7A41-4D57-B7FA-F64D0A415863}" type="pres">
      <dgm:prSet presAssocID="{4781DCE5-C4E2-4231-94A8-98FEE501629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34E7EE-EE11-4B73-B313-04E437D67C3C}" type="pres">
      <dgm:prSet presAssocID="{4781DCE5-C4E2-4231-94A8-98FEE501629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97F8BD-F648-4F64-9574-4C741ABF60CB}" type="pres">
      <dgm:prSet presAssocID="{4781DCE5-C4E2-4231-94A8-98FEE501629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A17E97-576D-4C62-AA68-AF7570D8DB66}" type="pres">
      <dgm:prSet presAssocID="{4781DCE5-C4E2-4231-94A8-98FEE501629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618CA6-0120-40BE-A6D1-CDAC7CDC22CD}" type="pres">
      <dgm:prSet presAssocID="{4781DCE5-C4E2-4231-94A8-98FEE501629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5A17F0-B930-45D0-A78D-D4A4CF062C30}" srcId="{4781DCE5-C4E2-4231-94A8-98FEE5016295}" destId="{71934F46-C01E-46F1-BB70-D31D254A114C}" srcOrd="3" destOrd="0" parTransId="{A6FBC9CD-22D8-4960-92FF-8D0A0C49340B}" sibTransId="{3CFFECD9-24DF-4A8F-B1AB-39D974A84ABE}"/>
    <dgm:cxn modelId="{DF046A13-E0B7-4AEA-A8D0-BF70EC1E1AB9}" type="presOf" srcId="{9984279F-9C6C-410F-A1C5-A2DC1309BF32}" destId="{7AA14434-A598-4061-9D81-E175B403ECFE}" srcOrd="0" destOrd="0" presId="urn:microsoft.com/office/officeart/2005/8/layout/vProcess5"/>
    <dgm:cxn modelId="{B5CC9A15-017E-4CEC-82A4-7AD91038239B}" type="presOf" srcId="{71934F46-C01E-46F1-BB70-D31D254A114C}" destId="{64A17E97-576D-4C62-AA68-AF7570D8DB66}" srcOrd="1" destOrd="0" presId="urn:microsoft.com/office/officeart/2005/8/layout/vProcess5"/>
    <dgm:cxn modelId="{006974C8-7FE1-455B-9F46-6936C3CC5CAF}" srcId="{4781DCE5-C4E2-4231-94A8-98FEE5016295}" destId="{DBC0D8D7-98FB-436E-93B4-9CCC369AAA8B}" srcOrd="2" destOrd="0" parTransId="{AAF5CDA9-CAE7-4C9F-AA84-F47648D6A983}" sibTransId="{9984279F-9C6C-410F-A1C5-A2DC1309BF32}"/>
    <dgm:cxn modelId="{5FE17006-ED98-4367-A208-E3EEB6AA7637}" type="presOf" srcId="{DBC0D8D7-98FB-436E-93B4-9CCC369AAA8B}" destId="{4E97F8BD-F648-4F64-9574-4C741ABF60CB}" srcOrd="1" destOrd="0" presId="urn:microsoft.com/office/officeart/2005/8/layout/vProcess5"/>
    <dgm:cxn modelId="{19DAB1E9-DFF9-4D3C-9F30-4DB423BB5918}" type="presOf" srcId="{DBC0D8D7-98FB-436E-93B4-9CCC369AAA8B}" destId="{32F9E020-E738-43B4-B163-A57FEF60D2EC}" srcOrd="0" destOrd="0" presId="urn:microsoft.com/office/officeart/2005/8/layout/vProcess5"/>
    <dgm:cxn modelId="{E417BB6C-8121-4584-9EF7-BAFE26BC1FC7}" srcId="{4781DCE5-C4E2-4231-94A8-98FEE5016295}" destId="{BB03E537-4184-4FB8-8BA1-D177B014C360}" srcOrd="1" destOrd="0" parTransId="{84C63691-24A3-4AC2-921A-1087DCF509DB}" sibTransId="{7CC8A365-FA95-4A4C-8DEF-E82E9C525928}"/>
    <dgm:cxn modelId="{E3791942-3C1E-47B6-A252-892F4D148FB9}" type="presOf" srcId="{C6CB35F3-0B48-4E2E-8E80-AA33873201B6}" destId="{A3B28CC9-7A41-4D57-B7FA-F64D0A415863}" srcOrd="1" destOrd="0" presId="urn:microsoft.com/office/officeart/2005/8/layout/vProcess5"/>
    <dgm:cxn modelId="{5F0DDF34-8EEE-4A62-9E94-988F4D17E1EA}" type="presOf" srcId="{71934F46-C01E-46F1-BB70-D31D254A114C}" destId="{95E0C1AA-BF61-4D4C-B82A-F1CBF454822F}" srcOrd="0" destOrd="0" presId="urn:microsoft.com/office/officeart/2005/8/layout/vProcess5"/>
    <dgm:cxn modelId="{0CA55542-954F-4359-953B-949192178608}" type="presOf" srcId="{BB03E537-4184-4FB8-8BA1-D177B014C360}" destId="{0734E7EE-EE11-4B73-B313-04E437D67C3C}" srcOrd="1" destOrd="0" presId="urn:microsoft.com/office/officeart/2005/8/layout/vProcess5"/>
    <dgm:cxn modelId="{A4FFAAA7-8763-4206-891F-558C26C65A62}" srcId="{4781DCE5-C4E2-4231-94A8-98FEE5016295}" destId="{C6CB35F3-0B48-4E2E-8E80-AA33873201B6}" srcOrd="0" destOrd="0" parTransId="{340153B6-3FAF-4902-BE68-3F672BD307AA}" sibTransId="{82261EBE-9037-474F-8F6D-749272E1DCC8}"/>
    <dgm:cxn modelId="{7C6B64EC-668B-4C73-8B2A-8B4F4AD0713A}" type="presOf" srcId="{7CC8A365-FA95-4A4C-8DEF-E82E9C525928}" destId="{2C346F7F-1133-4495-B4EE-B8BBD1F7E56A}" srcOrd="0" destOrd="0" presId="urn:microsoft.com/office/officeart/2005/8/layout/vProcess5"/>
    <dgm:cxn modelId="{B2EE6A4B-40BC-484D-B535-73DD963BE6A8}" type="presOf" srcId="{3CFFECD9-24DF-4A8F-B1AB-39D974A84ABE}" destId="{3D9ACF26-3725-4535-99E9-9957AD1FBDCE}" srcOrd="0" destOrd="0" presId="urn:microsoft.com/office/officeart/2005/8/layout/vProcess5"/>
    <dgm:cxn modelId="{A033F5A6-8371-45B2-97E7-3EE236BFB4E4}" srcId="{4781DCE5-C4E2-4231-94A8-98FEE5016295}" destId="{F4222A81-19DA-4816-8E45-B8DFEC8F3F12}" srcOrd="4" destOrd="0" parTransId="{92228552-50AF-4C68-A9C8-AC218242595E}" sibTransId="{3B6F4DA4-5025-4EAF-9B61-BF745736CDAC}"/>
    <dgm:cxn modelId="{30816DC4-1FE0-4D42-AFD3-91BF2A5EB6F8}" type="presOf" srcId="{C6CB35F3-0B48-4E2E-8E80-AA33873201B6}" destId="{C4F9744B-EAF1-4161-B7BD-0B6DE3E2EC74}" srcOrd="0" destOrd="0" presId="urn:microsoft.com/office/officeart/2005/8/layout/vProcess5"/>
    <dgm:cxn modelId="{A695C191-58B8-4A5C-A3EC-624551D9A7B9}" type="presOf" srcId="{4781DCE5-C4E2-4231-94A8-98FEE5016295}" destId="{2CF4C8E7-A444-420A-8FC1-BCBC1BCFED4D}" srcOrd="0" destOrd="0" presId="urn:microsoft.com/office/officeart/2005/8/layout/vProcess5"/>
    <dgm:cxn modelId="{AD66F70C-3CE7-45B5-BDBF-1FD97F52C5F9}" type="presOf" srcId="{BB03E537-4184-4FB8-8BA1-D177B014C360}" destId="{02B35BA5-A304-473E-A5E5-9F60733122C8}" srcOrd="0" destOrd="0" presId="urn:microsoft.com/office/officeart/2005/8/layout/vProcess5"/>
    <dgm:cxn modelId="{D8DF0378-A63C-4773-B164-10F582D38ABD}" type="presOf" srcId="{F4222A81-19DA-4816-8E45-B8DFEC8F3F12}" destId="{D78F25EB-0A66-4FC6-8CE7-42F4B60DD94F}" srcOrd="0" destOrd="0" presId="urn:microsoft.com/office/officeart/2005/8/layout/vProcess5"/>
    <dgm:cxn modelId="{13AC2CD5-D21D-4AF2-94B7-CC62EBCA389E}" type="presOf" srcId="{F4222A81-19DA-4816-8E45-B8DFEC8F3F12}" destId="{33618CA6-0120-40BE-A6D1-CDAC7CDC22CD}" srcOrd="1" destOrd="0" presId="urn:microsoft.com/office/officeart/2005/8/layout/vProcess5"/>
    <dgm:cxn modelId="{6449AC4C-6AAF-45A7-9BAD-825AC6B1E34E}" type="presOf" srcId="{82261EBE-9037-474F-8F6D-749272E1DCC8}" destId="{40E9763D-019E-4721-92E5-EC0E88ADC65B}" srcOrd="0" destOrd="0" presId="urn:microsoft.com/office/officeart/2005/8/layout/vProcess5"/>
    <dgm:cxn modelId="{21127ED7-7AE3-4186-AB8E-01B076F5CC45}" type="presParOf" srcId="{2CF4C8E7-A444-420A-8FC1-BCBC1BCFED4D}" destId="{4FC7FEB0-25B9-438C-AF37-B40BE3F68A50}" srcOrd="0" destOrd="0" presId="urn:microsoft.com/office/officeart/2005/8/layout/vProcess5"/>
    <dgm:cxn modelId="{20DEBF0F-FEEB-4DF3-948C-8F8B06BC5B38}" type="presParOf" srcId="{2CF4C8E7-A444-420A-8FC1-BCBC1BCFED4D}" destId="{C4F9744B-EAF1-4161-B7BD-0B6DE3E2EC74}" srcOrd="1" destOrd="0" presId="urn:microsoft.com/office/officeart/2005/8/layout/vProcess5"/>
    <dgm:cxn modelId="{7B66A3D9-7874-4FC7-A849-AF5E7CA1006D}" type="presParOf" srcId="{2CF4C8E7-A444-420A-8FC1-BCBC1BCFED4D}" destId="{02B35BA5-A304-473E-A5E5-9F60733122C8}" srcOrd="2" destOrd="0" presId="urn:microsoft.com/office/officeart/2005/8/layout/vProcess5"/>
    <dgm:cxn modelId="{6FA1FFE2-DF94-4FBC-8EE6-CF2513E4030F}" type="presParOf" srcId="{2CF4C8E7-A444-420A-8FC1-BCBC1BCFED4D}" destId="{32F9E020-E738-43B4-B163-A57FEF60D2EC}" srcOrd="3" destOrd="0" presId="urn:microsoft.com/office/officeart/2005/8/layout/vProcess5"/>
    <dgm:cxn modelId="{7AF054A7-C7D1-4E4B-A016-53F7B86BB348}" type="presParOf" srcId="{2CF4C8E7-A444-420A-8FC1-BCBC1BCFED4D}" destId="{95E0C1AA-BF61-4D4C-B82A-F1CBF454822F}" srcOrd="4" destOrd="0" presId="urn:microsoft.com/office/officeart/2005/8/layout/vProcess5"/>
    <dgm:cxn modelId="{6DD80954-9780-43B7-B926-D302B0C87DE7}" type="presParOf" srcId="{2CF4C8E7-A444-420A-8FC1-BCBC1BCFED4D}" destId="{D78F25EB-0A66-4FC6-8CE7-42F4B60DD94F}" srcOrd="5" destOrd="0" presId="urn:microsoft.com/office/officeart/2005/8/layout/vProcess5"/>
    <dgm:cxn modelId="{DDED2C7E-6276-4998-A8EA-70EC0E8623CA}" type="presParOf" srcId="{2CF4C8E7-A444-420A-8FC1-BCBC1BCFED4D}" destId="{40E9763D-019E-4721-92E5-EC0E88ADC65B}" srcOrd="6" destOrd="0" presId="urn:microsoft.com/office/officeart/2005/8/layout/vProcess5"/>
    <dgm:cxn modelId="{7DC6502D-4DA7-4B6F-8903-8898412FA0FB}" type="presParOf" srcId="{2CF4C8E7-A444-420A-8FC1-BCBC1BCFED4D}" destId="{2C346F7F-1133-4495-B4EE-B8BBD1F7E56A}" srcOrd="7" destOrd="0" presId="urn:microsoft.com/office/officeart/2005/8/layout/vProcess5"/>
    <dgm:cxn modelId="{67BC4F6D-1395-4293-A8FC-0B4220183B5A}" type="presParOf" srcId="{2CF4C8E7-A444-420A-8FC1-BCBC1BCFED4D}" destId="{7AA14434-A598-4061-9D81-E175B403ECFE}" srcOrd="8" destOrd="0" presId="urn:microsoft.com/office/officeart/2005/8/layout/vProcess5"/>
    <dgm:cxn modelId="{785424CB-7E04-4D24-8577-5D015584904C}" type="presParOf" srcId="{2CF4C8E7-A444-420A-8FC1-BCBC1BCFED4D}" destId="{3D9ACF26-3725-4535-99E9-9957AD1FBDCE}" srcOrd="9" destOrd="0" presId="urn:microsoft.com/office/officeart/2005/8/layout/vProcess5"/>
    <dgm:cxn modelId="{257C4853-0A5C-4CCB-8EE5-692B442EDCA5}" type="presParOf" srcId="{2CF4C8E7-A444-420A-8FC1-BCBC1BCFED4D}" destId="{A3B28CC9-7A41-4D57-B7FA-F64D0A415863}" srcOrd="10" destOrd="0" presId="urn:microsoft.com/office/officeart/2005/8/layout/vProcess5"/>
    <dgm:cxn modelId="{FC4B09AC-7CE5-46A0-9F06-F40F0FA557E9}" type="presParOf" srcId="{2CF4C8E7-A444-420A-8FC1-BCBC1BCFED4D}" destId="{0734E7EE-EE11-4B73-B313-04E437D67C3C}" srcOrd="11" destOrd="0" presId="urn:microsoft.com/office/officeart/2005/8/layout/vProcess5"/>
    <dgm:cxn modelId="{88D378A6-0F39-4962-B24F-733BD90AC64B}" type="presParOf" srcId="{2CF4C8E7-A444-420A-8FC1-BCBC1BCFED4D}" destId="{4E97F8BD-F648-4F64-9574-4C741ABF60CB}" srcOrd="12" destOrd="0" presId="urn:microsoft.com/office/officeart/2005/8/layout/vProcess5"/>
    <dgm:cxn modelId="{D7D01AD2-C4AD-4843-AAC8-22C5C3A150E2}" type="presParOf" srcId="{2CF4C8E7-A444-420A-8FC1-BCBC1BCFED4D}" destId="{64A17E97-576D-4C62-AA68-AF7570D8DB66}" srcOrd="13" destOrd="0" presId="urn:microsoft.com/office/officeart/2005/8/layout/vProcess5"/>
    <dgm:cxn modelId="{04426FB3-5BF4-46B0-9B83-B0BE42AA0B2A}" type="presParOf" srcId="{2CF4C8E7-A444-420A-8FC1-BCBC1BCFED4D}" destId="{33618CA6-0120-40BE-A6D1-CDAC7CDC22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43566-B4DA-4630-BF62-EDA31586E2DF}" type="doc">
      <dgm:prSet loTypeId="urn:microsoft.com/office/officeart/2005/8/layout/cycle3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A2697C5-B2BB-40C6-8929-EB9BA8642DE1}">
      <dgm:prSet phldrT="[文本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hemeClr val="dk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强大的</a:t>
          </a:r>
          <a:endParaRPr lang="en-US" altLang="zh-CN" sz="2000" b="1" smtClean="0">
            <a:latin typeface="微软雅黑" pitchFamily="34" charset="-122"/>
            <a:ea typeface="微软雅黑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品牌效应</a:t>
          </a:r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EE65A6F0-5073-40E4-A61D-F9141535D422}" type="parTrans" cxnId="{62B30B56-64DA-47FB-A192-054BC7DC58A7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874D03C6-6F89-461B-A90B-71059E34EE6C}" type="sibTrans" cxnId="{62B30B56-64DA-47FB-A192-054BC7DC58A7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551390A5-6467-48AD-A4BA-A72DA7D95110}">
      <dgm:prSet phldrT="[文本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hemeClr val="dk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密集的</a:t>
          </a:r>
          <a:endParaRPr lang="en-US" altLang="zh-CN" sz="2000" b="1" smtClean="0">
            <a:latin typeface="微软雅黑" pitchFamily="34" charset="-122"/>
            <a:ea typeface="微软雅黑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客流量</a:t>
          </a:r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9CD072BF-5982-4BDD-AF72-E50E737DDFF6}" type="parTrans" cxnId="{F02E7009-D669-441B-857C-1F3F200C3185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C2AF02E7-FB9F-4EB9-8B80-3C86B65FBF9A}" type="sibTrans" cxnId="{F02E7009-D669-441B-857C-1F3F200C3185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26D1C5AE-C73D-4A4A-996C-60E412A7F7DF}">
      <dgm:prSet phldrT="[文本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rgbClr r="0" g="0" b="0">
              <a:shade val="30000"/>
              <a:satMod val="200000"/>
            </a:scrgbClr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安全的</a:t>
          </a:r>
          <a:endParaRPr lang="en-US" altLang="zh-CN" sz="2000" b="1" smtClean="0">
            <a:latin typeface="微软雅黑" pitchFamily="34" charset="-122"/>
            <a:ea typeface="微软雅黑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经营环境</a:t>
          </a:r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5B4C603D-8DAD-4A2F-B6EF-3A43EA3EF4B7}" type="parTrans" cxnId="{184FBFF0-8B04-4FA0-875A-BC3A18CF9C99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574E7FA4-8336-40D5-B34E-66F958F6F752}" type="sibTrans" cxnId="{184FBFF0-8B04-4FA0-875A-BC3A18CF9C99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C38F40BD-1185-4612-9943-4F9E1BDBB028}">
      <dgm:prSet phldrT="[文本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hemeClr val="dk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完善的电子商务解决方案</a:t>
          </a:r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774367B5-FB90-4498-9DF2-FC8FEB1F279C}" type="parTrans" cxnId="{E813B659-49DC-4975-8A75-C0BB1A8D0D93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154EDEB7-CEB4-4825-A498-6DDE3E00D95F}" type="sibTrans" cxnId="{E813B659-49DC-4975-8A75-C0BB1A8D0D93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9B8D77EA-F20B-483E-8B05-8E3B7554056C}">
      <dgm:prSet phldrT="[文本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rgbClr r="0" g="0" b="0">
              <a:shade val="30000"/>
              <a:satMod val="200000"/>
            </a:scrgbClr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个性化的</a:t>
          </a:r>
          <a:endParaRPr lang="en-US" altLang="zh-CN" sz="2000" b="1" smtClean="0">
            <a:latin typeface="微软雅黑" pitchFamily="34" charset="-122"/>
            <a:ea typeface="微软雅黑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smtClean="0">
              <a:latin typeface="微软雅黑" pitchFamily="34" charset="-122"/>
              <a:ea typeface="微软雅黑" pitchFamily="34" charset="-122"/>
            </a:rPr>
            <a:t>行业顾问</a:t>
          </a:r>
          <a:endParaRPr lang="zh-CN" altLang="en-US" sz="2000" b="1">
            <a:latin typeface="微软雅黑" pitchFamily="34" charset="-122"/>
            <a:ea typeface="微软雅黑" pitchFamily="34" charset="-122"/>
          </a:endParaRPr>
        </a:p>
      </dgm:t>
    </dgm:pt>
    <dgm:pt modelId="{228DE3DC-EBB3-4932-ADE6-2F8812F38832}" type="parTrans" cxnId="{E4C283FD-F681-4969-A7D3-D8381EB0061E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351C92FB-5A36-467E-B3C8-BCEA2A3E60D3}" type="sibTrans" cxnId="{E4C283FD-F681-4969-A7D3-D8381EB0061E}">
      <dgm:prSet/>
      <dgm:spPr/>
      <dgm:t>
        <a:bodyPr/>
        <a:lstStyle/>
        <a:p>
          <a:endParaRPr lang="zh-CN" altLang="en-US" sz="2000" b="1">
            <a:latin typeface="华文细黑" pitchFamily="2" charset="-122"/>
            <a:ea typeface="华文细黑" pitchFamily="2" charset="-122"/>
          </a:endParaRPr>
        </a:p>
      </dgm:t>
    </dgm:pt>
    <dgm:pt modelId="{09E73469-A769-4868-982F-CB55DF7F4066}" type="pres">
      <dgm:prSet presAssocID="{80043566-B4DA-4630-BF62-EDA31586E2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49C55C4-56FA-49BE-9C0F-0810D79A806C}" type="pres">
      <dgm:prSet presAssocID="{80043566-B4DA-4630-BF62-EDA31586E2DF}" presName="cycle" presStyleCnt="0"/>
      <dgm:spPr/>
      <dgm:t>
        <a:bodyPr/>
        <a:lstStyle/>
        <a:p>
          <a:endParaRPr lang="zh-CN" altLang="en-US"/>
        </a:p>
      </dgm:t>
    </dgm:pt>
    <dgm:pt modelId="{527080B1-687F-4754-8CCD-F52ACB5B4173}" type="pres">
      <dgm:prSet presAssocID="{4A2697C5-B2BB-40C6-8929-EB9BA8642DE1}" presName="nodeFirstNode" presStyleLbl="node1" presStyleIdx="0" presStyleCnt="5" custRadScaleRad="97057" custRadScaleInc="7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166456-F15F-4133-BC2B-85A53C481746}" type="pres">
      <dgm:prSet presAssocID="{874D03C6-6F89-461B-A90B-71059E34EE6C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A2F3DDCD-3AB3-4F28-806C-D3DB2A89822D}" type="pres">
      <dgm:prSet presAssocID="{551390A5-6467-48AD-A4BA-A72DA7D95110}" presName="nodeFollowingNodes" presStyleLbl="node1" presStyleIdx="1" presStyleCnt="5" custRadScaleRad="103006" custRadScaleInc="132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024500-E897-42FA-940C-04E0F23A2EA0}" type="pres">
      <dgm:prSet presAssocID="{26D1C5AE-C73D-4A4A-996C-60E412A7F7DF}" presName="nodeFollowingNodes" presStyleLbl="node1" presStyleIdx="2" presStyleCnt="5" custRadScaleRad="102500" custRadScaleInc="-72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DA2BE-61A5-4A6F-B8E0-6496C77C60A6}" type="pres">
      <dgm:prSet presAssocID="{C38F40BD-1185-4612-9943-4F9E1BDBB028}" presName="nodeFollowingNodes" presStyleLbl="node1" presStyleIdx="3" presStyleCnt="5" custRadScaleRad="100128" custRadScaleInc="44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C5CE07-BBC6-4FDF-AE1E-499BD6952919}" type="pres">
      <dgm:prSet presAssocID="{9B8D77EA-F20B-483E-8B05-8E3B7554056C}" presName="nodeFollowingNodes" presStyleLbl="node1" presStyleIdx="4" presStyleCnt="5" custRadScaleRad="103006" custRadScaleInc="-132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B30B56-64DA-47FB-A192-054BC7DC58A7}" srcId="{80043566-B4DA-4630-BF62-EDA31586E2DF}" destId="{4A2697C5-B2BB-40C6-8929-EB9BA8642DE1}" srcOrd="0" destOrd="0" parTransId="{EE65A6F0-5073-40E4-A61D-F9141535D422}" sibTransId="{874D03C6-6F89-461B-A90B-71059E34EE6C}"/>
    <dgm:cxn modelId="{4C5F4921-8F36-4BE3-ADA0-E41857B7D4A0}" type="presOf" srcId="{551390A5-6467-48AD-A4BA-A72DA7D95110}" destId="{A2F3DDCD-3AB3-4F28-806C-D3DB2A89822D}" srcOrd="0" destOrd="0" presId="urn:microsoft.com/office/officeart/2005/8/layout/cycle3"/>
    <dgm:cxn modelId="{E813B659-49DC-4975-8A75-C0BB1A8D0D93}" srcId="{80043566-B4DA-4630-BF62-EDA31586E2DF}" destId="{C38F40BD-1185-4612-9943-4F9E1BDBB028}" srcOrd="3" destOrd="0" parTransId="{774367B5-FB90-4498-9DF2-FC8FEB1F279C}" sibTransId="{154EDEB7-CEB4-4825-A498-6DDE3E00D95F}"/>
    <dgm:cxn modelId="{8D6EBA69-699F-410D-B815-D8D7CEBFAD88}" type="presOf" srcId="{80043566-B4DA-4630-BF62-EDA31586E2DF}" destId="{09E73469-A769-4868-982F-CB55DF7F4066}" srcOrd="0" destOrd="0" presId="urn:microsoft.com/office/officeart/2005/8/layout/cycle3"/>
    <dgm:cxn modelId="{75533D0E-965F-4E23-A33E-2563FC8D237F}" type="presOf" srcId="{4A2697C5-B2BB-40C6-8929-EB9BA8642DE1}" destId="{527080B1-687F-4754-8CCD-F52ACB5B4173}" srcOrd="0" destOrd="0" presId="urn:microsoft.com/office/officeart/2005/8/layout/cycle3"/>
    <dgm:cxn modelId="{184FBFF0-8B04-4FA0-875A-BC3A18CF9C99}" srcId="{80043566-B4DA-4630-BF62-EDA31586E2DF}" destId="{26D1C5AE-C73D-4A4A-996C-60E412A7F7DF}" srcOrd="2" destOrd="0" parTransId="{5B4C603D-8DAD-4A2F-B6EF-3A43EA3EF4B7}" sibTransId="{574E7FA4-8336-40D5-B34E-66F958F6F752}"/>
    <dgm:cxn modelId="{980D14C0-70B5-4904-A2FA-8A5633557BBB}" type="presOf" srcId="{26D1C5AE-C73D-4A4A-996C-60E412A7F7DF}" destId="{20024500-E897-42FA-940C-04E0F23A2EA0}" srcOrd="0" destOrd="0" presId="urn:microsoft.com/office/officeart/2005/8/layout/cycle3"/>
    <dgm:cxn modelId="{E4C283FD-F681-4969-A7D3-D8381EB0061E}" srcId="{80043566-B4DA-4630-BF62-EDA31586E2DF}" destId="{9B8D77EA-F20B-483E-8B05-8E3B7554056C}" srcOrd="4" destOrd="0" parTransId="{228DE3DC-EBB3-4932-ADE6-2F8812F38832}" sibTransId="{351C92FB-5A36-467E-B3C8-BCEA2A3E60D3}"/>
    <dgm:cxn modelId="{92840FF5-2834-41FB-96D0-404D2CD93FEB}" type="presOf" srcId="{874D03C6-6F89-461B-A90B-71059E34EE6C}" destId="{A2166456-F15F-4133-BC2B-85A53C481746}" srcOrd="0" destOrd="0" presId="urn:microsoft.com/office/officeart/2005/8/layout/cycle3"/>
    <dgm:cxn modelId="{F02E7009-D669-441B-857C-1F3F200C3185}" srcId="{80043566-B4DA-4630-BF62-EDA31586E2DF}" destId="{551390A5-6467-48AD-A4BA-A72DA7D95110}" srcOrd="1" destOrd="0" parTransId="{9CD072BF-5982-4BDD-AF72-E50E737DDFF6}" sibTransId="{C2AF02E7-FB9F-4EB9-8B80-3C86B65FBF9A}"/>
    <dgm:cxn modelId="{E7C0F6AA-FA8E-4CE7-9A11-A45C569A5033}" type="presOf" srcId="{9B8D77EA-F20B-483E-8B05-8E3B7554056C}" destId="{43C5CE07-BBC6-4FDF-AE1E-499BD6952919}" srcOrd="0" destOrd="0" presId="urn:microsoft.com/office/officeart/2005/8/layout/cycle3"/>
    <dgm:cxn modelId="{6D1E25EF-0C0C-408B-A1BC-29C3B5A32242}" type="presOf" srcId="{C38F40BD-1185-4612-9943-4F9E1BDBB028}" destId="{760DA2BE-61A5-4A6F-B8E0-6496C77C60A6}" srcOrd="0" destOrd="0" presId="urn:microsoft.com/office/officeart/2005/8/layout/cycle3"/>
    <dgm:cxn modelId="{375C070E-6AC8-4F92-B745-5EEE0A4D366E}" type="presParOf" srcId="{09E73469-A769-4868-982F-CB55DF7F4066}" destId="{A49C55C4-56FA-49BE-9C0F-0810D79A806C}" srcOrd="0" destOrd="0" presId="urn:microsoft.com/office/officeart/2005/8/layout/cycle3"/>
    <dgm:cxn modelId="{82E3139F-8BE5-4B16-8E51-656584F704F5}" type="presParOf" srcId="{A49C55C4-56FA-49BE-9C0F-0810D79A806C}" destId="{527080B1-687F-4754-8CCD-F52ACB5B4173}" srcOrd="0" destOrd="0" presId="urn:microsoft.com/office/officeart/2005/8/layout/cycle3"/>
    <dgm:cxn modelId="{1554FF26-8CB7-49F6-8268-0ABDFD3788C2}" type="presParOf" srcId="{A49C55C4-56FA-49BE-9C0F-0810D79A806C}" destId="{A2166456-F15F-4133-BC2B-85A53C481746}" srcOrd="1" destOrd="0" presId="urn:microsoft.com/office/officeart/2005/8/layout/cycle3"/>
    <dgm:cxn modelId="{A922C501-4A8E-4317-8AA5-153D98388579}" type="presParOf" srcId="{A49C55C4-56FA-49BE-9C0F-0810D79A806C}" destId="{A2F3DDCD-3AB3-4F28-806C-D3DB2A89822D}" srcOrd="2" destOrd="0" presId="urn:microsoft.com/office/officeart/2005/8/layout/cycle3"/>
    <dgm:cxn modelId="{4455069C-A25C-4C3F-AC10-F23E627E8E93}" type="presParOf" srcId="{A49C55C4-56FA-49BE-9C0F-0810D79A806C}" destId="{20024500-E897-42FA-940C-04E0F23A2EA0}" srcOrd="3" destOrd="0" presId="urn:microsoft.com/office/officeart/2005/8/layout/cycle3"/>
    <dgm:cxn modelId="{1D324108-2E54-4A6F-8C8C-CF5F254D39FA}" type="presParOf" srcId="{A49C55C4-56FA-49BE-9C0F-0810D79A806C}" destId="{760DA2BE-61A5-4A6F-B8E0-6496C77C60A6}" srcOrd="4" destOrd="0" presId="urn:microsoft.com/office/officeart/2005/8/layout/cycle3"/>
    <dgm:cxn modelId="{AFC06A37-8D97-496A-B966-56BD55612F99}" type="presParOf" srcId="{A49C55C4-56FA-49BE-9C0F-0810D79A806C}" destId="{43C5CE07-BBC6-4FDF-AE1E-499BD695291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9D3CF-6CD4-48F7-9BE2-C954A78649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62D737F-3649-40EB-A56D-C6EA7DC0216F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bg1"/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0"/>
          <a:tileRect/>
        </a:gradFill>
        <a:ln w="28575"/>
      </dgm:spPr>
      <dgm:t>
        <a:bodyPr/>
        <a:lstStyle/>
        <a:p>
          <a:pPr algn="l"/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产品标价</a:t>
          </a:r>
          <a:r>
            <a:rPr lang="en-US" altLang="zh-CN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不含运费</a:t>
          </a:r>
          <a:endParaRPr lang="zh-CN" altLang="en-US" sz="2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CDCC3A94-B45C-474C-96EF-E7EC18252CB2}" type="parTrans" cxnId="{01FCC9C3-E44C-4303-B1CE-6E534FE65C91}">
      <dgm:prSet/>
      <dgm:spPr/>
      <dgm:t>
        <a:bodyPr/>
        <a:lstStyle/>
        <a:p>
          <a:pPr algn="l"/>
          <a:endParaRPr lang="zh-CN" altLang="en-US"/>
        </a:p>
      </dgm:t>
    </dgm:pt>
    <dgm:pt modelId="{17F47D90-897A-44BC-BFEC-9F7242312C2E}" type="sibTrans" cxnId="{01FCC9C3-E44C-4303-B1CE-6E534FE65C91}">
      <dgm:prSet/>
      <dgm:spPr/>
      <dgm:t>
        <a:bodyPr/>
        <a:lstStyle/>
        <a:p>
          <a:pPr algn="l"/>
          <a:endParaRPr lang="zh-CN" altLang="en-US"/>
        </a:p>
      </dgm:t>
    </dgm:pt>
    <dgm:pt modelId="{CA71EF2B-3F73-404A-B097-7A47389E7314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</a:gradFill>
      </dgm:spPr>
      <dgm:t>
        <a:bodyPr/>
        <a:lstStyle/>
        <a:p>
          <a:pPr algn="l"/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销售数量</a:t>
          </a:r>
          <a:r>
            <a:rPr lang="en-US" altLang="zh-CN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近</a:t>
          </a:r>
          <a:r>
            <a:rPr lang="en-US" altLang="zh-CN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30</a:t>
          </a:r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日的销售量</a:t>
          </a:r>
          <a:endParaRPr lang="zh-CN" altLang="en-US" sz="2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EAB84E03-E022-4F7A-B7B0-9250A962002F}" type="parTrans" cxnId="{A4A5D73E-08FB-4C1D-8EB7-CCF5CB4219E7}">
      <dgm:prSet/>
      <dgm:spPr/>
      <dgm:t>
        <a:bodyPr/>
        <a:lstStyle/>
        <a:p>
          <a:pPr algn="l"/>
          <a:endParaRPr lang="zh-CN" altLang="en-US"/>
        </a:p>
      </dgm:t>
    </dgm:pt>
    <dgm:pt modelId="{BC085A82-49E3-485C-AC03-FC65D37C697B}" type="sibTrans" cxnId="{A4A5D73E-08FB-4C1D-8EB7-CCF5CB4219E7}">
      <dgm:prSet/>
      <dgm:spPr/>
      <dgm:t>
        <a:bodyPr/>
        <a:lstStyle/>
        <a:p>
          <a:pPr algn="l"/>
          <a:endParaRPr lang="zh-CN" altLang="en-US"/>
        </a:p>
      </dgm:t>
    </dgm:pt>
    <dgm:pt modelId="{980287D6-1871-4F1A-9C75-D2AFE162A5E5}">
      <dgm:prSet phldrT="[文本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/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</a:gradFill>
      </dgm:spPr>
      <dgm:t>
        <a:bodyPr/>
        <a:lstStyle/>
        <a:p>
          <a:pPr algn="l"/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销售总价</a:t>
          </a:r>
          <a:r>
            <a:rPr lang="en-US" altLang="zh-CN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不含运费的产品标价</a:t>
          </a:r>
          <a:r>
            <a:rPr lang="en-US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×</a:t>
          </a:r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近</a:t>
          </a:r>
          <a:r>
            <a:rPr lang="en-US" altLang="zh-CN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30</a:t>
          </a:r>
          <a:r>
            <a:rPr lang="zh-CN" altLang="en-US" sz="2000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日的销售量</a:t>
          </a:r>
          <a:endParaRPr lang="zh-CN" altLang="en-US" sz="2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4AE564CD-8B57-44D8-9E3B-EE450003D295}" type="parTrans" cxnId="{A6E1F4E1-E38F-452E-B84C-7CCC1E45CD83}">
      <dgm:prSet/>
      <dgm:spPr/>
      <dgm:t>
        <a:bodyPr/>
        <a:lstStyle/>
        <a:p>
          <a:pPr algn="l"/>
          <a:endParaRPr lang="zh-CN" altLang="en-US"/>
        </a:p>
      </dgm:t>
    </dgm:pt>
    <dgm:pt modelId="{860FAE8A-A763-487F-B5A9-0C4959A79845}" type="sibTrans" cxnId="{A6E1F4E1-E38F-452E-B84C-7CCC1E45CD83}">
      <dgm:prSet/>
      <dgm:spPr/>
      <dgm:t>
        <a:bodyPr/>
        <a:lstStyle/>
        <a:p>
          <a:pPr algn="l"/>
          <a:endParaRPr lang="zh-CN" altLang="en-US"/>
        </a:p>
      </dgm:t>
    </dgm:pt>
    <dgm:pt modelId="{3E421EB3-2F1D-45FF-BC28-959CAA1C8F3D}" type="pres">
      <dgm:prSet presAssocID="{1039D3CF-6CD4-48F7-9BE2-C954A78649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7F752D-01CA-49A1-AF6B-86FF8667FEE1}" type="pres">
      <dgm:prSet presAssocID="{F62D737F-3649-40EB-A56D-C6EA7DC0216F}" presName="parentLin" presStyleCnt="0"/>
      <dgm:spPr/>
    </dgm:pt>
    <dgm:pt modelId="{24560CDF-5110-4C32-8D96-1C949A175E72}" type="pres">
      <dgm:prSet presAssocID="{F62D737F-3649-40EB-A56D-C6EA7DC0216F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084EC6F-36FF-4A0E-B13C-B3898DD12420}" type="pres">
      <dgm:prSet presAssocID="{F62D737F-3649-40EB-A56D-C6EA7DC0216F}" presName="parentText" presStyleLbl="node1" presStyleIdx="0" presStyleCnt="3" custScaleX="139006" custLinFactNeighborX="-6014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2E6324-9E6E-42A0-9CE4-EA8EB62B47AC}" type="pres">
      <dgm:prSet presAssocID="{F62D737F-3649-40EB-A56D-C6EA7DC0216F}" presName="negativeSpace" presStyleCnt="0"/>
      <dgm:spPr/>
    </dgm:pt>
    <dgm:pt modelId="{8D758F22-7102-4C13-97A0-18B623252C47}" type="pres">
      <dgm:prSet presAssocID="{F62D737F-3649-40EB-A56D-C6EA7DC0216F}" presName="childText" presStyleLbl="conFgAcc1" presStyleIdx="0" presStyleCnt="3">
        <dgm:presLayoutVars>
          <dgm:bulletEnabled val="1"/>
        </dgm:presLayoutVars>
      </dgm:prSet>
      <dgm:spPr/>
    </dgm:pt>
    <dgm:pt modelId="{9493451E-A5C0-4B6F-ACEC-0ACCD0BE4263}" type="pres">
      <dgm:prSet presAssocID="{17F47D90-897A-44BC-BFEC-9F7242312C2E}" presName="spaceBetweenRectangles" presStyleCnt="0"/>
      <dgm:spPr/>
    </dgm:pt>
    <dgm:pt modelId="{673186B6-9848-4AAE-B51B-93F6AA14CE1C}" type="pres">
      <dgm:prSet presAssocID="{CA71EF2B-3F73-404A-B097-7A47389E7314}" presName="parentLin" presStyleCnt="0"/>
      <dgm:spPr/>
    </dgm:pt>
    <dgm:pt modelId="{7A32A814-8EED-4445-92DA-36E479860DBA}" type="pres">
      <dgm:prSet presAssocID="{CA71EF2B-3F73-404A-B097-7A47389E7314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51CE126-5007-45D2-95B2-32DB21F3E065}" type="pres">
      <dgm:prSet presAssocID="{CA71EF2B-3F73-404A-B097-7A47389E7314}" presName="parentText" presStyleLbl="node1" presStyleIdx="1" presStyleCnt="3" custScaleX="138095" custLinFactNeighborX="-6969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E8B76D-A7F6-4E49-8E85-210156DD2C8C}" type="pres">
      <dgm:prSet presAssocID="{CA71EF2B-3F73-404A-B097-7A47389E7314}" presName="negativeSpace" presStyleCnt="0"/>
      <dgm:spPr/>
    </dgm:pt>
    <dgm:pt modelId="{09896815-2854-4473-9581-7196FD94B632}" type="pres">
      <dgm:prSet presAssocID="{CA71EF2B-3F73-404A-B097-7A47389E7314}" presName="childText" presStyleLbl="conFgAcc1" presStyleIdx="1" presStyleCnt="3" custLinFactNeighborX="10526" custLinFactNeighborY="-20925">
        <dgm:presLayoutVars>
          <dgm:bulletEnabled val="1"/>
        </dgm:presLayoutVars>
      </dgm:prSet>
      <dgm:spPr/>
    </dgm:pt>
    <dgm:pt modelId="{182CBEA2-BEBB-4C5D-9BB3-DE26492D6629}" type="pres">
      <dgm:prSet presAssocID="{BC085A82-49E3-485C-AC03-FC65D37C697B}" presName="spaceBetweenRectangles" presStyleCnt="0"/>
      <dgm:spPr/>
    </dgm:pt>
    <dgm:pt modelId="{4E01D101-52C0-441B-BC5E-2CB4DC098468}" type="pres">
      <dgm:prSet presAssocID="{980287D6-1871-4F1A-9C75-D2AFE162A5E5}" presName="parentLin" presStyleCnt="0"/>
      <dgm:spPr/>
    </dgm:pt>
    <dgm:pt modelId="{110DC8FF-103D-4D26-A538-1866C921FDA8}" type="pres">
      <dgm:prSet presAssocID="{980287D6-1871-4F1A-9C75-D2AFE162A5E5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255B11A5-E5FC-4470-AC7A-6339EEBF068F}" type="pres">
      <dgm:prSet presAssocID="{980287D6-1871-4F1A-9C75-D2AFE162A5E5}" presName="parentText" presStyleLbl="node1" presStyleIdx="2" presStyleCnt="3" custScaleX="138848" custLinFactNeighborX="-69697" custLinFactNeighborY="928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08DB3-C123-4EF6-BD68-BF5903F7EF15}" type="pres">
      <dgm:prSet presAssocID="{980287D6-1871-4F1A-9C75-D2AFE162A5E5}" presName="negativeSpace" presStyleCnt="0"/>
      <dgm:spPr/>
    </dgm:pt>
    <dgm:pt modelId="{654E5E78-F4B5-475F-8D0E-02EC730FAAEB}" type="pres">
      <dgm:prSet presAssocID="{980287D6-1871-4F1A-9C75-D2AFE162A5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7D234F-DC16-481E-8BAC-9FB2734753F6}" type="presOf" srcId="{980287D6-1871-4F1A-9C75-D2AFE162A5E5}" destId="{255B11A5-E5FC-4470-AC7A-6339EEBF068F}" srcOrd="1" destOrd="0" presId="urn:microsoft.com/office/officeart/2005/8/layout/list1"/>
    <dgm:cxn modelId="{CA512804-4A0F-4F66-8D36-962C56FB06C0}" type="presOf" srcId="{CA71EF2B-3F73-404A-B097-7A47389E7314}" destId="{7A32A814-8EED-4445-92DA-36E479860DBA}" srcOrd="0" destOrd="0" presId="urn:microsoft.com/office/officeart/2005/8/layout/list1"/>
    <dgm:cxn modelId="{53D20168-C5C8-42A1-90C1-5B2EFB16AD80}" type="presOf" srcId="{980287D6-1871-4F1A-9C75-D2AFE162A5E5}" destId="{110DC8FF-103D-4D26-A538-1866C921FDA8}" srcOrd="0" destOrd="0" presId="urn:microsoft.com/office/officeart/2005/8/layout/list1"/>
    <dgm:cxn modelId="{A4A5D73E-08FB-4C1D-8EB7-CCF5CB4219E7}" srcId="{1039D3CF-6CD4-48F7-9BE2-C954A786490B}" destId="{CA71EF2B-3F73-404A-B097-7A47389E7314}" srcOrd="1" destOrd="0" parTransId="{EAB84E03-E022-4F7A-B7B0-9250A962002F}" sibTransId="{BC085A82-49E3-485C-AC03-FC65D37C697B}"/>
    <dgm:cxn modelId="{A6E1F4E1-E38F-452E-B84C-7CCC1E45CD83}" srcId="{1039D3CF-6CD4-48F7-9BE2-C954A786490B}" destId="{980287D6-1871-4F1A-9C75-D2AFE162A5E5}" srcOrd="2" destOrd="0" parTransId="{4AE564CD-8B57-44D8-9E3B-EE450003D295}" sibTransId="{860FAE8A-A763-487F-B5A9-0C4959A79845}"/>
    <dgm:cxn modelId="{7A71DC97-5835-482A-A9C9-226FE8A72776}" type="presOf" srcId="{F62D737F-3649-40EB-A56D-C6EA7DC0216F}" destId="{24560CDF-5110-4C32-8D96-1C949A175E72}" srcOrd="0" destOrd="0" presId="urn:microsoft.com/office/officeart/2005/8/layout/list1"/>
    <dgm:cxn modelId="{E77A8877-DEB8-466B-85DF-2BEFB59CDB40}" type="presOf" srcId="{F62D737F-3649-40EB-A56D-C6EA7DC0216F}" destId="{E084EC6F-36FF-4A0E-B13C-B3898DD12420}" srcOrd="1" destOrd="0" presId="urn:microsoft.com/office/officeart/2005/8/layout/list1"/>
    <dgm:cxn modelId="{01FCC9C3-E44C-4303-B1CE-6E534FE65C91}" srcId="{1039D3CF-6CD4-48F7-9BE2-C954A786490B}" destId="{F62D737F-3649-40EB-A56D-C6EA7DC0216F}" srcOrd="0" destOrd="0" parTransId="{CDCC3A94-B45C-474C-96EF-E7EC18252CB2}" sibTransId="{17F47D90-897A-44BC-BFEC-9F7242312C2E}"/>
    <dgm:cxn modelId="{0E273349-B7A0-4275-89BA-1DA5E5B83CB8}" type="presOf" srcId="{CA71EF2B-3F73-404A-B097-7A47389E7314}" destId="{551CE126-5007-45D2-95B2-32DB21F3E065}" srcOrd="1" destOrd="0" presId="urn:microsoft.com/office/officeart/2005/8/layout/list1"/>
    <dgm:cxn modelId="{A40EC2B6-07E0-4EA4-A3F7-5748BF8A55CF}" type="presOf" srcId="{1039D3CF-6CD4-48F7-9BE2-C954A786490B}" destId="{3E421EB3-2F1D-45FF-BC28-959CAA1C8F3D}" srcOrd="0" destOrd="0" presId="urn:microsoft.com/office/officeart/2005/8/layout/list1"/>
    <dgm:cxn modelId="{B8B8F82A-4ABA-4A54-9941-8B4CEF03482D}" type="presParOf" srcId="{3E421EB3-2F1D-45FF-BC28-959CAA1C8F3D}" destId="{C47F752D-01CA-49A1-AF6B-86FF8667FEE1}" srcOrd="0" destOrd="0" presId="urn:microsoft.com/office/officeart/2005/8/layout/list1"/>
    <dgm:cxn modelId="{6DD01964-4189-4EEC-93B0-438DF30C5D61}" type="presParOf" srcId="{C47F752D-01CA-49A1-AF6B-86FF8667FEE1}" destId="{24560CDF-5110-4C32-8D96-1C949A175E72}" srcOrd="0" destOrd="0" presId="urn:microsoft.com/office/officeart/2005/8/layout/list1"/>
    <dgm:cxn modelId="{71198D2B-BA8A-4939-827D-B9C4589F88A4}" type="presParOf" srcId="{C47F752D-01CA-49A1-AF6B-86FF8667FEE1}" destId="{E084EC6F-36FF-4A0E-B13C-B3898DD12420}" srcOrd="1" destOrd="0" presId="urn:microsoft.com/office/officeart/2005/8/layout/list1"/>
    <dgm:cxn modelId="{DADE5EF0-7ED2-43A2-96A7-23F2EA483378}" type="presParOf" srcId="{3E421EB3-2F1D-45FF-BC28-959CAA1C8F3D}" destId="{0C2E6324-9E6E-42A0-9CE4-EA8EB62B47AC}" srcOrd="1" destOrd="0" presId="urn:microsoft.com/office/officeart/2005/8/layout/list1"/>
    <dgm:cxn modelId="{D84D9821-549D-4D94-B94D-4ADEA66DE999}" type="presParOf" srcId="{3E421EB3-2F1D-45FF-BC28-959CAA1C8F3D}" destId="{8D758F22-7102-4C13-97A0-18B623252C47}" srcOrd="2" destOrd="0" presId="urn:microsoft.com/office/officeart/2005/8/layout/list1"/>
    <dgm:cxn modelId="{3B1DE910-706E-4C72-B8B4-A7838390423A}" type="presParOf" srcId="{3E421EB3-2F1D-45FF-BC28-959CAA1C8F3D}" destId="{9493451E-A5C0-4B6F-ACEC-0ACCD0BE4263}" srcOrd="3" destOrd="0" presId="urn:microsoft.com/office/officeart/2005/8/layout/list1"/>
    <dgm:cxn modelId="{537CD051-4557-48B4-8A4E-85E3F0DECBE1}" type="presParOf" srcId="{3E421EB3-2F1D-45FF-BC28-959CAA1C8F3D}" destId="{673186B6-9848-4AAE-B51B-93F6AA14CE1C}" srcOrd="4" destOrd="0" presId="urn:microsoft.com/office/officeart/2005/8/layout/list1"/>
    <dgm:cxn modelId="{7697243E-8184-4819-ADDD-5366B2723D2B}" type="presParOf" srcId="{673186B6-9848-4AAE-B51B-93F6AA14CE1C}" destId="{7A32A814-8EED-4445-92DA-36E479860DBA}" srcOrd="0" destOrd="0" presId="urn:microsoft.com/office/officeart/2005/8/layout/list1"/>
    <dgm:cxn modelId="{E1CB4C3F-D256-40E2-ACF2-0CCBD8284FB6}" type="presParOf" srcId="{673186B6-9848-4AAE-B51B-93F6AA14CE1C}" destId="{551CE126-5007-45D2-95B2-32DB21F3E065}" srcOrd="1" destOrd="0" presId="urn:microsoft.com/office/officeart/2005/8/layout/list1"/>
    <dgm:cxn modelId="{19FD0F83-210B-40FF-BD3A-1295E1EAB8F6}" type="presParOf" srcId="{3E421EB3-2F1D-45FF-BC28-959CAA1C8F3D}" destId="{B3E8B76D-A7F6-4E49-8E85-210156DD2C8C}" srcOrd="5" destOrd="0" presId="urn:microsoft.com/office/officeart/2005/8/layout/list1"/>
    <dgm:cxn modelId="{A7A08FEB-307E-4B97-9717-7AAA9DEAAF36}" type="presParOf" srcId="{3E421EB3-2F1D-45FF-BC28-959CAA1C8F3D}" destId="{09896815-2854-4473-9581-7196FD94B632}" srcOrd="6" destOrd="0" presId="urn:microsoft.com/office/officeart/2005/8/layout/list1"/>
    <dgm:cxn modelId="{0D4075A2-BE54-4A73-B100-07E5151EB222}" type="presParOf" srcId="{3E421EB3-2F1D-45FF-BC28-959CAA1C8F3D}" destId="{182CBEA2-BEBB-4C5D-9BB3-DE26492D6629}" srcOrd="7" destOrd="0" presId="urn:microsoft.com/office/officeart/2005/8/layout/list1"/>
    <dgm:cxn modelId="{422401C0-9505-4F2F-8D01-0D2A74A1730C}" type="presParOf" srcId="{3E421EB3-2F1D-45FF-BC28-959CAA1C8F3D}" destId="{4E01D101-52C0-441B-BC5E-2CB4DC098468}" srcOrd="8" destOrd="0" presId="urn:microsoft.com/office/officeart/2005/8/layout/list1"/>
    <dgm:cxn modelId="{84B9D18A-6DDD-461A-A3F9-030CE6FA685A}" type="presParOf" srcId="{4E01D101-52C0-441B-BC5E-2CB4DC098468}" destId="{110DC8FF-103D-4D26-A538-1866C921FDA8}" srcOrd="0" destOrd="0" presId="urn:microsoft.com/office/officeart/2005/8/layout/list1"/>
    <dgm:cxn modelId="{2FB509CC-14B1-477C-99A5-1BCC1BFA1193}" type="presParOf" srcId="{4E01D101-52C0-441B-BC5E-2CB4DC098468}" destId="{255B11A5-E5FC-4470-AC7A-6339EEBF068F}" srcOrd="1" destOrd="0" presId="urn:microsoft.com/office/officeart/2005/8/layout/list1"/>
    <dgm:cxn modelId="{A8492BAD-CC78-4877-8B81-B7B5B10780B3}" type="presParOf" srcId="{3E421EB3-2F1D-45FF-BC28-959CAA1C8F3D}" destId="{7D908DB3-C123-4EF6-BD68-BF5903F7EF15}" srcOrd="9" destOrd="0" presId="urn:microsoft.com/office/officeart/2005/8/layout/list1"/>
    <dgm:cxn modelId="{95F18E44-4206-4602-A8BF-D991CA776046}" type="presParOf" srcId="{3E421EB3-2F1D-45FF-BC28-959CAA1C8F3D}" destId="{654E5E78-F4B5-475F-8D0E-02EC730FAA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F9744B-EAF1-4161-B7BD-0B6DE3E2EC74}">
      <dsp:nvSpPr>
        <dsp:cNvPr id="0" name=""/>
        <dsp:cNvSpPr/>
      </dsp:nvSpPr>
      <dsp:spPr>
        <a:xfrm>
          <a:off x="0" y="0"/>
          <a:ext cx="5078970" cy="78438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网购</a:t>
          </a:r>
          <a:r>
            <a:rPr lang="en-US" altLang="zh-CN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大环境概</a:t>
          </a:r>
          <a:r>
            <a:rPr lang="zh-CN" altLang="en-US" sz="3200" b="1" kern="1200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述</a:t>
          </a:r>
          <a:endParaRPr lang="zh-CN" altLang="en-US" sz="3200" kern="1200"/>
        </a:p>
      </dsp:txBody>
      <dsp:txXfrm>
        <a:off x="0" y="0"/>
        <a:ext cx="4186728" cy="784389"/>
      </dsp:txXfrm>
    </dsp:sp>
    <dsp:sp modelId="{02B35BA5-A304-473E-A5E5-9F60733122C8}">
      <dsp:nvSpPr>
        <dsp:cNvPr id="0" name=""/>
        <dsp:cNvSpPr/>
      </dsp:nvSpPr>
      <dsp:spPr>
        <a:xfrm>
          <a:off x="379273" y="893332"/>
          <a:ext cx="5078970" cy="78438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淘宝</a:t>
          </a:r>
          <a:r>
            <a:rPr lang="en-US" altLang="zh-CN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大平台概述</a:t>
          </a:r>
          <a:endParaRPr lang="zh-CN" altLang="en-US" sz="3200" kern="1200"/>
        </a:p>
      </dsp:txBody>
      <dsp:txXfrm>
        <a:off x="379273" y="893332"/>
        <a:ext cx="4189844" cy="784389"/>
      </dsp:txXfrm>
    </dsp:sp>
    <dsp:sp modelId="{32F9E020-E738-43B4-B163-A57FEF60D2EC}">
      <dsp:nvSpPr>
        <dsp:cNvPr id="0" name=""/>
        <dsp:cNvSpPr/>
      </dsp:nvSpPr>
      <dsp:spPr>
        <a:xfrm>
          <a:off x="758547" y="1786664"/>
          <a:ext cx="5078970" cy="78438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欢腾</a:t>
          </a:r>
          <a:r>
            <a:rPr lang="en-US" altLang="zh-CN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大品牌概述</a:t>
          </a:r>
          <a:endParaRPr lang="zh-CN" altLang="en-US" sz="3200" kern="1200"/>
        </a:p>
      </dsp:txBody>
      <dsp:txXfrm>
        <a:off x="758547" y="1786664"/>
        <a:ext cx="4189844" cy="784389"/>
      </dsp:txXfrm>
    </dsp:sp>
    <dsp:sp modelId="{95E0C1AA-BF61-4D4C-B82A-F1CBF454822F}">
      <dsp:nvSpPr>
        <dsp:cNvPr id="0" name=""/>
        <dsp:cNvSpPr/>
      </dsp:nvSpPr>
      <dsp:spPr>
        <a:xfrm>
          <a:off x="1137821" y="2679996"/>
          <a:ext cx="5078970" cy="78438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竞品</a:t>
          </a:r>
          <a:r>
            <a:rPr lang="en-US" altLang="zh-CN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线上销售概况</a:t>
          </a:r>
          <a:endParaRPr lang="zh-CN" altLang="en-US" sz="3200" kern="1200"/>
        </a:p>
      </dsp:txBody>
      <dsp:txXfrm>
        <a:off x="1137821" y="2679996"/>
        <a:ext cx="4189844" cy="784389"/>
      </dsp:txXfrm>
    </dsp:sp>
    <dsp:sp modelId="{D78F25EB-0A66-4FC6-8CE7-42F4B60DD94F}">
      <dsp:nvSpPr>
        <dsp:cNvPr id="0" name=""/>
        <dsp:cNvSpPr/>
      </dsp:nvSpPr>
      <dsp:spPr>
        <a:xfrm>
          <a:off x="1517095" y="3573328"/>
          <a:ext cx="5078970" cy="78438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展望</a:t>
          </a:r>
          <a:r>
            <a:rPr lang="en-US" altLang="zh-CN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——</a:t>
          </a:r>
          <a:r>
            <a:rPr lang="zh-CN" altLang="en-US" sz="3200" b="1" kern="1200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线上发展空间</a:t>
          </a:r>
          <a:endParaRPr lang="zh-CN" altLang="en-US" sz="3200" kern="1200"/>
        </a:p>
      </dsp:txBody>
      <dsp:txXfrm>
        <a:off x="1517095" y="3573328"/>
        <a:ext cx="4189844" cy="784389"/>
      </dsp:txXfrm>
    </dsp:sp>
    <dsp:sp modelId="{40E9763D-019E-4721-92E5-EC0E88ADC65B}">
      <dsp:nvSpPr>
        <dsp:cNvPr id="0" name=""/>
        <dsp:cNvSpPr/>
      </dsp:nvSpPr>
      <dsp:spPr>
        <a:xfrm>
          <a:off x="4569117" y="573039"/>
          <a:ext cx="509853" cy="50985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4569117" y="573039"/>
        <a:ext cx="509853" cy="509853"/>
      </dsp:txXfrm>
    </dsp:sp>
    <dsp:sp modelId="{2C346F7F-1133-4495-B4EE-B8BBD1F7E56A}">
      <dsp:nvSpPr>
        <dsp:cNvPr id="0" name=""/>
        <dsp:cNvSpPr/>
      </dsp:nvSpPr>
      <dsp:spPr>
        <a:xfrm>
          <a:off x="4948391" y="1466372"/>
          <a:ext cx="509853" cy="50985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4948391" y="1466372"/>
        <a:ext cx="509853" cy="509853"/>
      </dsp:txXfrm>
    </dsp:sp>
    <dsp:sp modelId="{7AA14434-A598-4061-9D81-E175B403ECFE}">
      <dsp:nvSpPr>
        <dsp:cNvPr id="0" name=""/>
        <dsp:cNvSpPr/>
      </dsp:nvSpPr>
      <dsp:spPr>
        <a:xfrm>
          <a:off x="5327665" y="2346631"/>
          <a:ext cx="509853" cy="50985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5327665" y="2346631"/>
        <a:ext cx="509853" cy="509853"/>
      </dsp:txXfrm>
    </dsp:sp>
    <dsp:sp modelId="{3D9ACF26-3725-4535-99E9-9957AD1FBDCE}">
      <dsp:nvSpPr>
        <dsp:cNvPr id="0" name=""/>
        <dsp:cNvSpPr/>
      </dsp:nvSpPr>
      <dsp:spPr>
        <a:xfrm>
          <a:off x="5706939" y="3248678"/>
          <a:ext cx="509853" cy="50985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5706939" y="3248678"/>
        <a:ext cx="509853" cy="5098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66456-F15F-4133-BC2B-85A53C481746}">
      <dsp:nvSpPr>
        <dsp:cNvPr id="0" name=""/>
        <dsp:cNvSpPr/>
      </dsp:nvSpPr>
      <dsp:spPr>
        <a:xfrm>
          <a:off x="1537000" y="29602"/>
          <a:ext cx="4528141" cy="4528141"/>
        </a:xfrm>
        <a:prstGeom prst="circularArrow">
          <a:avLst>
            <a:gd name="adj1" fmla="val 5544"/>
            <a:gd name="adj2" fmla="val 330680"/>
            <a:gd name="adj3" fmla="val 13777794"/>
            <a:gd name="adj4" fmla="val 17384827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dk2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080B1-687F-4754-8CCD-F52ACB5B4173}">
      <dsp:nvSpPr>
        <dsp:cNvPr id="0" name=""/>
        <dsp:cNvSpPr/>
      </dsp:nvSpPr>
      <dsp:spPr>
        <a:xfrm>
          <a:off x="2741744" y="57914"/>
          <a:ext cx="2118652" cy="1059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hemeClr val="dk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强大的</a:t>
          </a:r>
          <a:endParaRPr lang="en-US" altLang="zh-CN" sz="2000" b="1" kern="1200" smtClean="0">
            <a:latin typeface="微软雅黑" pitchFamily="34" charset="-122"/>
            <a:ea typeface="微软雅黑" pitchFamily="34" charset="-122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品牌效应</a:t>
          </a:r>
          <a:endParaRPr lang="zh-CN" altLang="en-US" sz="2000" b="1" kern="1200">
            <a:latin typeface="微软雅黑" pitchFamily="34" charset="-122"/>
            <a:ea typeface="微软雅黑" pitchFamily="34" charset="-122"/>
          </a:endParaRPr>
        </a:p>
      </dsp:txBody>
      <dsp:txXfrm>
        <a:off x="2741744" y="57914"/>
        <a:ext cx="2118652" cy="1059326"/>
      </dsp:txXfrm>
    </dsp:sp>
    <dsp:sp modelId="{A2F3DDCD-3AB3-4F28-806C-D3DB2A89822D}">
      <dsp:nvSpPr>
        <dsp:cNvPr id="0" name=""/>
        <dsp:cNvSpPr/>
      </dsp:nvSpPr>
      <dsp:spPr>
        <a:xfrm>
          <a:off x="4685207" y="1583879"/>
          <a:ext cx="2118652" cy="1059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hemeClr val="dk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密集的</a:t>
          </a:r>
          <a:endParaRPr lang="en-US" altLang="zh-CN" sz="2000" b="1" kern="1200" smtClean="0">
            <a:latin typeface="微软雅黑" pitchFamily="34" charset="-122"/>
            <a:ea typeface="微软雅黑" pitchFamily="34" charset="-122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客流量</a:t>
          </a:r>
          <a:endParaRPr lang="zh-CN" altLang="en-US" sz="2000" b="1" kern="1200">
            <a:latin typeface="微软雅黑" pitchFamily="34" charset="-122"/>
            <a:ea typeface="微软雅黑" pitchFamily="34" charset="-122"/>
          </a:endParaRPr>
        </a:p>
      </dsp:txBody>
      <dsp:txXfrm>
        <a:off x="4685207" y="1583879"/>
        <a:ext cx="2118652" cy="1059326"/>
      </dsp:txXfrm>
    </dsp:sp>
    <dsp:sp modelId="{20024500-E897-42FA-940C-04E0F23A2EA0}">
      <dsp:nvSpPr>
        <dsp:cNvPr id="0" name=""/>
        <dsp:cNvSpPr/>
      </dsp:nvSpPr>
      <dsp:spPr>
        <a:xfrm>
          <a:off x="4007684" y="3440975"/>
          <a:ext cx="2118652" cy="1059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rgbClr r="0" g="0" b="0">
              <a:shade val="30000"/>
              <a:satMod val="2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安全的</a:t>
          </a:r>
          <a:endParaRPr lang="en-US" altLang="zh-CN" sz="2000" b="1" kern="1200" smtClean="0">
            <a:latin typeface="微软雅黑" pitchFamily="34" charset="-122"/>
            <a:ea typeface="微软雅黑" pitchFamily="34" charset="-122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经营环境</a:t>
          </a:r>
          <a:endParaRPr lang="zh-CN" altLang="en-US" sz="2000" b="1" kern="1200">
            <a:latin typeface="微软雅黑" pitchFamily="34" charset="-122"/>
            <a:ea typeface="微软雅黑" pitchFamily="34" charset="-122"/>
          </a:endParaRPr>
        </a:p>
      </dsp:txBody>
      <dsp:txXfrm>
        <a:off x="4007684" y="3440975"/>
        <a:ext cx="2118652" cy="1059326"/>
      </dsp:txXfrm>
    </dsp:sp>
    <dsp:sp modelId="{760DA2BE-61A5-4A6F-B8E0-6496C77C60A6}">
      <dsp:nvSpPr>
        <dsp:cNvPr id="0" name=""/>
        <dsp:cNvSpPr/>
      </dsp:nvSpPr>
      <dsp:spPr>
        <a:xfrm>
          <a:off x="1518076" y="3440976"/>
          <a:ext cx="2118652" cy="1059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hemeClr val="dk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完善的电子商务解决方案</a:t>
          </a:r>
          <a:endParaRPr lang="zh-CN" altLang="en-US" sz="2000" b="1" kern="1200">
            <a:latin typeface="微软雅黑" pitchFamily="34" charset="-122"/>
            <a:ea typeface="微软雅黑" pitchFamily="34" charset="-122"/>
          </a:endParaRPr>
        </a:p>
      </dsp:txBody>
      <dsp:txXfrm>
        <a:off x="1518076" y="3440976"/>
        <a:ext cx="2118652" cy="1059326"/>
      </dsp:txXfrm>
    </dsp:sp>
    <dsp:sp modelId="{43C5CE07-BBC6-4FDF-AE1E-499BD6952919}">
      <dsp:nvSpPr>
        <dsp:cNvPr id="0" name=""/>
        <dsp:cNvSpPr/>
      </dsp:nvSpPr>
      <dsp:spPr>
        <a:xfrm>
          <a:off x="768567" y="1583879"/>
          <a:ext cx="2118652" cy="1059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/>
          <a:contourClr>
            <a:scrgbClr r="0" g="0" b="0">
              <a:shade val="30000"/>
              <a:satMod val="2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个性化的</a:t>
          </a:r>
          <a:endParaRPr lang="en-US" altLang="zh-CN" sz="2000" b="1" kern="1200" smtClean="0">
            <a:latin typeface="微软雅黑" pitchFamily="34" charset="-122"/>
            <a:ea typeface="微软雅黑" pitchFamily="34" charset="-122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smtClean="0">
              <a:latin typeface="微软雅黑" pitchFamily="34" charset="-122"/>
              <a:ea typeface="微软雅黑" pitchFamily="34" charset="-122"/>
            </a:rPr>
            <a:t>行业顾问</a:t>
          </a:r>
          <a:endParaRPr lang="zh-CN" altLang="en-US" sz="2000" b="1" kern="1200">
            <a:latin typeface="微软雅黑" pitchFamily="34" charset="-122"/>
            <a:ea typeface="微软雅黑" pitchFamily="34" charset="-122"/>
          </a:endParaRPr>
        </a:p>
      </dsp:txBody>
      <dsp:txXfrm>
        <a:off x="768567" y="1583879"/>
        <a:ext cx="2118652" cy="1059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758F22-7102-4C13-97A0-18B623252C47}">
      <dsp:nvSpPr>
        <dsp:cNvPr id="0" name=""/>
        <dsp:cNvSpPr/>
      </dsp:nvSpPr>
      <dsp:spPr>
        <a:xfrm>
          <a:off x="0" y="476866"/>
          <a:ext cx="664373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4EC6F-36FF-4A0E-B13C-B3898DD12420}">
      <dsp:nvSpPr>
        <dsp:cNvPr id="0" name=""/>
        <dsp:cNvSpPr/>
      </dsp:nvSpPr>
      <dsp:spPr>
        <a:xfrm>
          <a:off x="129293" y="63586"/>
          <a:ext cx="6313117" cy="826560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0"/>
          <a:tileRect/>
        </a:gradFill>
        <a:ln w="28575"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产品标价</a:t>
          </a:r>
          <a:r>
            <a:rPr lang="en-US" altLang="zh-CN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不含运费</a:t>
          </a:r>
          <a:endParaRPr lang="zh-CN" altLang="en-US" sz="2000" b="1" kern="12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29293" y="63586"/>
        <a:ext cx="6313117" cy="826560"/>
      </dsp:txXfrm>
    </dsp:sp>
    <dsp:sp modelId="{09896815-2854-4473-9581-7196FD94B632}">
      <dsp:nvSpPr>
        <dsp:cNvPr id="0" name=""/>
        <dsp:cNvSpPr/>
      </dsp:nvSpPr>
      <dsp:spPr>
        <a:xfrm>
          <a:off x="0" y="1715308"/>
          <a:ext cx="664373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CE126-5007-45D2-95B2-32DB21F3E065}">
      <dsp:nvSpPr>
        <dsp:cNvPr id="0" name=""/>
        <dsp:cNvSpPr/>
      </dsp:nvSpPr>
      <dsp:spPr>
        <a:xfrm>
          <a:off x="98991" y="1333666"/>
          <a:ext cx="6315645" cy="826560"/>
        </a:xfrm>
        <a:prstGeom prst="roundRect">
          <a:avLst/>
        </a:prstGeom>
        <a:gradFill rotWithShape="0">
          <a:gsLst>
            <a:gs pos="0">
              <a:schemeClr val="bg1"/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销售数量</a:t>
          </a:r>
          <a:r>
            <a:rPr lang="en-US" altLang="zh-CN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近</a:t>
          </a:r>
          <a:r>
            <a:rPr lang="en-US" altLang="zh-CN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30</a:t>
          </a: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日的销售量</a:t>
          </a:r>
          <a:endParaRPr lang="zh-CN" altLang="en-US" sz="2000" b="1" kern="12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98991" y="1333666"/>
        <a:ext cx="6315645" cy="826560"/>
      </dsp:txXfrm>
    </dsp:sp>
    <dsp:sp modelId="{654E5E78-F4B5-475F-8D0E-02EC730FAAEB}">
      <dsp:nvSpPr>
        <dsp:cNvPr id="0" name=""/>
        <dsp:cNvSpPr/>
      </dsp:nvSpPr>
      <dsp:spPr>
        <a:xfrm>
          <a:off x="0" y="3017027"/>
          <a:ext cx="664373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B11A5-E5FC-4470-AC7A-6339EEBF068F}">
      <dsp:nvSpPr>
        <dsp:cNvPr id="0" name=""/>
        <dsp:cNvSpPr/>
      </dsp:nvSpPr>
      <dsp:spPr>
        <a:xfrm>
          <a:off x="98499" y="2680509"/>
          <a:ext cx="6318553" cy="826560"/>
        </a:xfrm>
        <a:prstGeom prst="roundRect">
          <a:avLst/>
        </a:prstGeom>
        <a:gradFill rotWithShape="0">
          <a:gsLst>
            <a:gs pos="0">
              <a:schemeClr val="bg1"/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销售总价</a:t>
          </a:r>
          <a:r>
            <a:rPr lang="en-US" altLang="zh-CN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——</a:t>
          </a: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不含运费的产品标价</a:t>
          </a:r>
          <a:r>
            <a:rPr lang="en-US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×</a:t>
          </a: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近</a:t>
          </a:r>
          <a:r>
            <a:rPr lang="en-US" altLang="zh-CN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30</a:t>
          </a:r>
          <a:r>
            <a:rPr lang="zh-CN" altLang="en-US" sz="2000" b="1" kern="12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日的销售量</a:t>
          </a:r>
          <a:endParaRPr lang="zh-CN" altLang="en-US" sz="2000" b="1" kern="120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98499" y="2680509"/>
        <a:ext cx="6318553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233EA-1D66-4996-833B-EC3AC0B919AF}" type="datetimeFigureOut">
              <a:rPr lang="zh-CN" altLang="en-US" smtClean="0"/>
              <a:pPr/>
              <a:t>2011-1-26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F220-BA13-453B-AADA-2061C4A8F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220-BA13-453B-AADA-2061C4A8F6B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220-BA13-453B-AADA-2061C4A8F6B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220-BA13-453B-AADA-2061C4A8F6B1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页脚占位符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E8C2-BB06-4E52-B85B-8C5F75730690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13293-D20F-4170-BBC0-E7D48761E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76560" cy="435936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bg1"/>
                </a:solidFill>
                <a:latin typeface="Blackadder ITC" pitchFamily="82" charset="0"/>
                <a:ea typeface="微软雅黑" pitchFamily="34" charset="-122"/>
              </a:defRPr>
            </a:lvl1pPr>
          </a:lstStyle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14536" cy="435936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E9EE8C2-BB06-4E52-B85B-8C5F75730690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pic>
        <p:nvPicPr>
          <p:cNvPr id="11" name="图片 10" descr="LOGO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080260" cy="312420"/>
          </a:xfrm>
          <a:prstGeom prst="rect">
            <a:avLst/>
          </a:prstGeom>
        </p:spPr>
      </p:pic>
      <p:pic>
        <p:nvPicPr>
          <p:cNvPr id="13" name="图片 5" descr="0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635795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8786842" y="6564337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67013293-D20F-4170-BBC0-E7D48761E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alkershop.taobao.com/" TargetMode="External"/><Relationship Id="rId2" Type="http://schemas.openxmlformats.org/officeDocument/2006/relationships/hyperlink" Target="http://teenmix.taoba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sat.taobao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1285860"/>
            <a:ext cx="8572560" cy="23698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smtClean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华文琥珀" pitchFamily="2" charset="-122"/>
                <a:ea typeface="华文琥珀" pitchFamily="2" charset="-122"/>
              </a:rPr>
              <a:t>欢  </a:t>
            </a:r>
            <a:r>
              <a:rPr lang="zh-CN" altLang="en-US" sz="5400" b="1" cap="all" spc="0" smtClean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sz="5400" b="1" cap="all" spc="0" smtClean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华文琥珀" pitchFamily="2" charset="-122"/>
                <a:ea typeface="华文琥珀" pitchFamily="2" charset="-122"/>
              </a:rPr>
              <a:t>腾</a:t>
            </a:r>
            <a:endParaRPr lang="en-US" altLang="zh-CN" sz="5400" b="1" cap="all" spc="0" smtClean="0">
              <a:ln w="0">
                <a:solidFill>
                  <a:schemeClr val="tx2"/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4000" b="1" cap="all" spc="0" smtClean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华文琥珀" pitchFamily="2" charset="-122"/>
                <a:ea typeface="华文琥珀" pitchFamily="2" charset="-122"/>
              </a:rPr>
              <a:t/>
            </a:r>
            <a:br>
              <a:rPr lang="en-US" altLang="zh-CN" sz="4000" b="1" cap="all" spc="0" smtClean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华文琥珀" pitchFamily="2" charset="-122"/>
                <a:ea typeface="华文琥珀" pitchFamily="2" charset="-122"/>
              </a:rPr>
            </a:br>
            <a:r>
              <a:rPr lang="zh-CN" altLang="en-US" sz="5400" b="1" kern="2000" cap="all" smtClean="0">
                <a:ln w="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华文琥珀" pitchFamily="2" charset="-122"/>
                <a:ea typeface="华文琥珀" pitchFamily="2" charset="-122"/>
              </a:rPr>
              <a:t>入驻淘宝市场前景分析</a:t>
            </a:r>
            <a:endParaRPr lang="zh-CN" altLang="en-US" sz="5400" b="1" cap="all">
              <a:ln w="0">
                <a:solidFill>
                  <a:schemeClr val="tx2"/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714364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淘宝商城简介</a:t>
            </a:r>
            <a:endParaRPr lang="zh-CN" altLang="en-US" sz="2200" b="1" spc="300"/>
          </a:p>
        </p:txBody>
      </p:sp>
      <p:sp>
        <p:nvSpPr>
          <p:cNvPr id="4" name="TextBox 3"/>
          <p:cNvSpPr txBox="1"/>
          <p:nvPr/>
        </p:nvSpPr>
        <p:spPr>
          <a:xfrm>
            <a:off x="580780" y="1880234"/>
            <a:ext cx="7848872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     淘宝商城，是亚洲最大网上零售商圈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淘宝网，打造的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B2C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购物平台。（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B2C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Business to Customer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，即企业对消费者）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      自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年建立淘宝商城以来，众多品牌包括联想、惠普、优衣库、迪士尼、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Kappa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Jack Jones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、乐扣乐扣、罗莱家纺在淘宝商城开设官方旗舰店，受到了消费者的热烈欢迎。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414" y="4214818"/>
            <a:ext cx="1928826" cy="1000132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glow rad="76200">
              <a:schemeClr val="accent3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rgbClr val="C00000"/>
                </a:solidFill>
                <a:latin typeface="+mj-ea"/>
                <a:ea typeface="+mj-ea"/>
              </a:rPr>
              <a:t>1.8</a:t>
            </a:r>
            <a:r>
              <a:rPr lang="zh-CN" altLang="en-US" sz="2400" b="1" smtClean="0">
                <a:solidFill>
                  <a:srgbClr val="C00000"/>
                </a:solidFill>
                <a:latin typeface="+mj-ea"/>
                <a:ea typeface="+mj-ea"/>
              </a:rPr>
              <a:t>亿会员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00430" y="4214818"/>
            <a:ext cx="1928826" cy="1000132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glow rad="76200">
              <a:schemeClr val="accent3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rgbClr val="C00000"/>
                </a:solidFill>
                <a:latin typeface="+mj-ea"/>
                <a:ea typeface="+mj-ea"/>
              </a:rPr>
              <a:t>20000</a:t>
            </a:r>
            <a:r>
              <a:rPr lang="zh-CN" altLang="en-US" sz="2400" b="1" smtClean="0">
                <a:solidFill>
                  <a:srgbClr val="C00000"/>
                </a:solidFill>
                <a:latin typeface="+mj-ea"/>
                <a:ea typeface="+mj-ea"/>
              </a:rPr>
              <a:t>商户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786446" y="4214818"/>
            <a:ext cx="2143140" cy="1000132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glow rad="76200">
              <a:schemeClr val="accent3">
                <a:tint val="30000"/>
                <a:shade val="95000"/>
                <a:satMod val="300000"/>
                <a:alpha val="5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rgbClr val="C00000"/>
                </a:solidFill>
                <a:latin typeface="+mj-ea"/>
                <a:ea typeface="+mj-ea"/>
              </a:rPr>
              <a:t>30000</a:t>
            </a:r>
            <a:r>
              <a:rPr lang="zh-CN" altLang="en-US" sz="2400" b="1" smtClean="0">
                <a:solidFill>
                  <a:srgbClr val="C00000"/>
                </a:solidFill>
                <a:latin typeface="+mj-ea"/>
                <a:ea typeface="+mj-ea"/>
              </a:rPr>
              <a:t>个品牌</a:t>
            </a:r>
            <a:endParaRPr lang="zh-CN" altLang="en-US" sz="2400" b="1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2489AAC8-D95F-4D48-88AA-E83B1FBB82DE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714364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商户价值</a:t>
            </a:r>
            <a:endParaRPr lang="zh-CN" altLang="en-US" sz="2200" b="1" spc="300"/>
          </a:p>
        </p:txBody>
      </p:sp>
      <p:graphicFrame>
        <p:nvGraphicFramePr>
          <p:cNvPr id="9" name="内容占位符 3"/>
          <p:cNvGraphicFramePr>
            <a:graphicFrameLocks/>
          </p:cNvGraphicFramePr>
          <p:nvPr/>
        </p:nvGraphicFramePr>
        <p:xfrm>
          <a:off x="857224" y="1500174"/>
          <a:ext cx="7572428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9D28C866-0A2F-4DF1-9664-DBA054461BD4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57356" y="1888988"/>
            <a:ext cx="5279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欢腾</a:t>
            </a:r>
            <a:endParaRPr lang="en-US" altLang="zh-CN" sz="54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altLang="zh-CN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——</a:t>
            </a:r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大品牌概述</a:t>
            </a:r>
            <a:endParaRPr lang="zh-CN" altLang="en-US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EEA42B7F-4131-41A8-A34F-9ACB06C799FB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1643074" cy="57150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品牌故事</a:t>
            </a:r>
            <a:endParaRPr lang="zh-CN" altLang="en-US" sz="2200" b="1" spc="30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28" y="4000504"/>
            <a:ext cx="8229600" cy="2357454"/>
          </a:xfrm>
        </p:spPr>
        <p:txBody>
          <a:bodyPr>
            <a:normAutofit fontScale="47500" lnSpcReduction="20000"/>
          </a:bodyPr>
          <a:lstStyle/>
          <a:p>
            <a:endParaRPr lang="zh-CN" altLang="en-US" sz="29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         20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世纪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年代，美国加利福尼亚，冲浪运动独具风气，但让喜爱冲浪的年轻人最困扰的事情，就是没有适合冲浪时穿着的裤子，当时也没有服饰品牌设计出轻巧方便、适合酷热天气的专用冲浪裤。冲浪爱好者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Duke Boyd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深受其困扰并希望彻底解决这个问题，他幸运地找到了一个裁缝师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Doris </a:t>
            </a:r>
            <a:r>
              <a:rPr lang="en-US" altLang="zh-CN" sz="2900" spc="300" err="1" smtClean="0">
                <a:latin typeface="微软雅黑" pitchFamily="34" charset="-122"/>
                <a:ea typeface="微软雅黑" pitchFamily="34" charset="-122"/>
              </a:rPr>
              <a:t>Boeck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依照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Duke Boyd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的构想创造出第一条经得起冲浪运动穿着的短裤，不但在冲浪圈中大受欢迎，也迅速在美国加利福尼亚打响名号。从这以后，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Duke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Doris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为了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HANGING TEN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的梦想，开始合作进行冲浪相关服饰的设计与销售。今天，我们依旧延续着这一传统，不断倡导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HANG TEN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的理念－－抓住梦想</a:t>
            </a:r>
            <a:r>
              <a:rPr lang="en-US" altLang="zh-CN" sz="2900" spc="30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900" spc="300" smtClean="0">
                <a:latin typeface="微软雅黑" pitchFamily="34" charset="-122"/>
                <a:ea typeface="微软雅黑" pitchFamily="34" charset="-122"/>
              </a:rPr>
              <a:t>勇敢向前。</a:t>
            </a:r>
            <a:endParaRPr lang="en-US" altLang="zh-CN" sz="2900" spc="30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实体店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10962"/>
            <a:ext cx="3528392" cy="2160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2882" y="2451738"/>
            <a:ext cx="3638208" cy="133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1600" b="1" smtClean="0">
                <a:latin typeface="微软雅黑" pitchFamily="34" charset="-122"/>
                <a:ea typeface="微软雅黑" pitchFamily="34" charset="-122"/>
              </a:rPr>
              <a:t>HANG TEN ”</a:t>
            </a:r>
            <a:r>
              <a:rPr lang="zh-CN" altLang="en-US" sz="1600" b="1" smtClean="0">
                <a:latin typeface="微软雅黑" pitchFamily="34" charset="-122"/>
                <a:ea typeface="微软雅黑" pitchFamily="34" charset="-122"/>
              </a:rPr>
              <a:t>这个品牌本意来源于冲浪运动中的一种技术，以</a:t>
            </a:r>
            <a:r>
              <a:rPr lang="en-US" altLang="zh-CN" sz="1600" b="1" smtClean="0">
                <a:latin typeface="微软雅黑" pitchFamily="34" charset="-122"/>
                <a:ea typeface="微软雅黑" pitchFamily="34" charset="-122"/>
              </a:rPr>
              <a:t>HANGING TEN</a:t>
            </a:r>
            <a:r>
              <a:rPr lang="zh-CN" altLang="en-US" sz="1600" b="1" smtClean="0">
                <a:latin typeface="微软雅黑" pitchFamily="34" charset="-122"/>
                <a:ea typeface="微软雅黑" pitchFamily="34" charset="-122"/>
              </a:rPr>
              <a:t>（意指双脚紧贴住冲浪板）代表冲浪的精神所在</a:t>
            </a:r>
            <a:r>
              <a:rPr lang="en-US" altLang="zh-CN" sz="1600" b="1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smtClean="0">
                <a:latin typeface="微软雅黑" pitchFamily="34" charset="-122"/>
                <a:ea typeface="微软雅黑" pitchFamily="34" charset="-122"/>
              </a:rPr>
              <a:t>抓住梦想，勇敢向前。</a:t>
            </a:r>
            <a:endParaRPr lang="en-US" altLang="zh-CN" sz="1600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3749EF2E-CEF5-4437-9102-7CF32D5D19B3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68604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线下实体店铺概况</a:t>
            </a:r>
            <a:endParaRPr lang="zh-CN" altLang="en-US" sz="2200" b="1" spc="300"/>
          </a:p>
        </p:txBody>
      </p:sp>
      <p:pic>
        <p:nvPicPr>
          <p:cNvPr id="4" name="内容占位符 3" descr="欢腾实体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352" y="1808219"/>
            <a:ext cx="6110168" cy="3763921"/>
          </a:xfrm>
        </p:spPr>
      </p:pic>
      <p:pic>
        <p:nvPicPr>
          <p:cNvPr id="5" name="图片 4" descr="实体店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431911"/>
            <a:ext cx="3714776" cy="27831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F1FA765B-C8E9-48F5-8B4B-AE2C5780FB48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345009"/>
            <a:ext cx="4429156" cy="3798635"/>
          </a:xfrm>
          <a:prstGeom prst="rect">
            <a:avLst/>
          </a:prstGeom>
        </p:spPr>
      </p:pic>
      <p:pic>
        <p:nvPicPr>
          <p:cNvPr id="9" name="图片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285992"/>
            <a:ext cx="5127260" cy="38576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线上店铺现状</a:t>
            </a:r>
            <a:endParaRPr lang="zh-CN" altLang="en-US" sz="2200" b="1" spc="300"/>
          </a:p>
        </p:txBody>
      </p:sp>
      <p:sp>
        <p:nvSpPr>
          <p:cNvPr id="7" name="矩形 6"/>
          <p:cNvSpPr/>
          <p:nvPr/>
        </p:nvSpPr>
        <p:spPr>
          <a:xfrm>
            <a:off x="500034" y="177378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HANG TEN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店很多，形象、价格混乱，并与其他杂牌混在一起，对品牌不利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2951" y="2285992"/>
            <a:ext cx="5585131" cy="3857652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17B80EAD-1E6F-4CBA-A6B9-5F494B8DB8FA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71604" y="1888988"/>
            <a:ext cx="59747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竞品</a:t>
            </a:r>
            <a:endParaRPr lang="en-US" altLang="zh-CN" sz="54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altLang="zh-CN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——</a:t>
            </a:r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线上销售概况</a:t>
            </a:r>
            <a:endParaRPr lang="zh-CN" altLang="en-US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7E93B068-5D18-4ADD-A0CD-17860AB26586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竞争行业相关情况</a:t>
            </a:r>
            <a:endParaRPr lang="zh-CN" altLang="en-US" sz="2200" b="1" spc="300"/>
          </a:p>
        </p:txBody>
      </p:sp>
      <p:sp>
        <p:nvSpPr>
          <p:cNvPr id="3" name="TextBox 2"/>
          <p:cNvSpPr txBox="1"/>
          <p:nvPr/>
        </p:nvSpPr>
        <p:spPr>
          <a:xfrm>
            <a:off x="649368" y="1996851"/>
            <a:ext cx="799459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      瑞银的报告指出，从总体上看，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年中国的运动鞋市场规模达到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690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亿元人民币，淘宝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年最热销的运动鞋型号前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位销售总额近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亿元。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运动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758" y="3071810"/>
            <a:ext cx="4709696" cy="292895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E4EF87DB-F204-4827-9F2F-556E54F1D548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85752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数据比较项目说明</a:t>
            </a:r>
            <a:endParaRPr lang="zh-CN" altLang="en-US" sz="2200" b="1" spc="300"/>
          </a:p>
        </p:txBody>
      </p:sp>
      <p:graphicFrame>
        <p:nvGraphicFramePr>
          <p:cNvPr id="7" name="图示 6"/>
          <p:cNvGraphicFramePr/>
          <p:nvPr/>
        </p:nvGraphicFramePr>
        <p:xfrm>
          <a:off x="1214414" y="2000240"/>
          <a:ext cx="664373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1EF6D411-C739-487E-8E80-F23E20C813BE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84EC6F-36FF-4A0E-B13C-B3898DD12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084EC6F-36FF-4A0E-B13C-B3898DD12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CE126-5007-45D2-95B2-32DB21F3E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551CE126-5007-45D2-95B2-32DB21F3E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5B11A5-E5FC-4470-AC7A-6339EEBF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55B11A5-E5FC-4470-AC7A-6339EEBF0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35785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竞品在电商份额分析</a:t>
            </a:r>
            <a:r>
              <a:rPr lang="en-US" altLang="zh-CN" sz="2200" b="1" spc="300" smtClean="0"/>
              <a:t>A——</a:t>
            </a:r>
            <a:r>
              <a:rPr lang="zh-CN" altLang="en-US" sz="2200" b="1" spc="300" smtClean="0"/>
              <a:t>天美意</a:t>
            </a:r>
            <a:endParaRPr lang="zh-CN" altLang="en-US" sz="2200" b="1" spc="300"/>
          </a:p>
        </p:txBody>
      </p:sp>
      <p:sp>
        <p:nvSpPr>
          <p:cNvPr id="7" name="矩形 6"/>
          <p:cNvSpPr/>
          <p:nvPr/>
        </p:nvSpPr>
        <p:spPr>
          <a:xfrm>
            <a:off x="857224" y="184522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淘宝搜索“天美意”近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日内销量排名前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位的数据比较：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首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473" y="2285992"/>
            <a:ext cx="57070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05076" y="6000768"/>
            <a:ext cx="1281106" cy="28575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​​ 10"/>
          <p:cNvSpPr/>
          <p:nvPr/>
        </p:nvSpPr>
        <p:spPr>
          <a:xfrm>
            <a:off x="2846385" y="2500306"/>
            <a:ext cx="1225549" cy="714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CDEF22A8-BF60-4A91-B48B-9EB49E4CC619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04918BC6-7F93-4CFC-B28C-AD41CBDA4DBC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graphicFrame>
        <p:nvGraphicFramePr>
          <p:cNvPr id="11" name="图示 10"/>
          <p:cNvGraphicFramePr/>
          <p:nvPr/>
        </p:nvGraphicFramePr>
        <p:xfrm>
          <a:off x="1285852" y="1357298"/>
          <a:ext cx="659606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571768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天美意数据</a:t>
            </a:r>
            <a:r>
              <a:rPr lang="en-US" altLang="zh-CN" sz="2200" b="1" spc="300" smtClean="0">
                <a:latin typeface="+mj-ea"/>
              </a:rPr>
              <a:t>-1</a:t>
            </a:r>
            <a:endParaRPr lang="zh-CN" altLang="en-US" sz="2200" b="1" spc="300">
              <a:latin typeface="+mj-ea"/>
            </a:endParaRPr>
          </a:p>
        </p:txBody>
      </p:sp>
      <p:pic>
        <p:nvPicPr>
          <p:cNvPr id="4" name="图片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003028" cy="4572032"/>
          </a:xfrm>
          <a:prstGeom prst="rect">
            <a:avLst/>
          </a:prstGeom>
        </p:spPr>
      </p:pic>
      <p:pic>
        <p:nvPicPr>
          <p:cNvPr id="5" name="图片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5" y="2143116"/>
            <a:ext cx="6000792" cy="4071966"/>
          </a:xfrm>
          <a:prstGeom prst="rect">
            <a:avLst/>
          </a:prstGeom>
        </p:spPr>
      </p:pic>
      <p:pic>
        <p:nvPicPr>
          <p:cNvPr id="6" name="图片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143116"/>
            <a:ext cx="6000792" cy="4071967"/>
          </a:xfrm>
          <a:prstGeom prst="rect">
            <a:avLst/>
          </a:prstGeom>
        </p:spPr>
      </p:pic>
      <p:pic>
        <p:nvPicPr>
          <p:cNvPr id="7" name="图片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138190"/>
            <a:ext cx="6000792" cy="4074260"/>
          </a:xfrm>
          <a:prstGeom prst="rect">
            <a:avLst/>
          </a:prstGeom>
        </p:spPr>
      </p:pic>
      <p:sp>
        <p:nvSpPr>
          <p:cNvPr id="10" name="矩形​​ 10"/>
          <p:cNvSpPr/>
          <p:nvPr/>
        </p:nvSpPr>
        <p:spPr>
          <a:xfrm>
            <a:off x="6572264" y="1928802"/>
            <a:ext cx="428628" cy="4286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D8C8DFDB-E1BB-49CE-AF50-8F68EFF80C06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3500462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天美意数据</a:t>
            </a:r>
            <a:r>
              <a:rPr lang="en-US" altLang="zh-CN" sz="2200" b="1" spc="300" smtClean="0">
                <a:latin typeface="+mj-ea"/>
              </a:rPr>
              <a:t>-2</a:t>
            </a:r>
            <a:endParaRPr lang="zh-CN" altLang="en-US" sz="2200" b="1" spc="300"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2156456"/>
          <a:ext cx="6096000" cy="701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天销售数据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销售数量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双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销售总价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￥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24000" y="3032760"/>
          <a:ext cx="6096000" cy="753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753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∑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13319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3,475,684.00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3961454"/>
          <a:ext cx="6096000" cy="8248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8248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平均客单价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260.96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F68F926E-5F22-4316-8E8D-66E801F7E190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35785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竞品在电商份额分析</a:t>
            </a:r>
            <a:r>
              <a:rPr lang="en-US" altLang="zh-CN" sz="2200" b="1" spc="300" smtClean="0"/>
              <a:t>B——</a:t>
            </a:r>
            <a:r>
              <a:rPr lang="zh-CN" altLang="en-US" sz="2200" b="1" spc="300" smtClean="0"/>
              <a:t>奥卡索</a:t>
            </a:r>
            <a:endParaRPr lang="zh-CN" altLang="en-US" sz="2200" b="1" spc="300"/>
          </a:p>
        </p:txBody>
      </p:sp>
      <p:sp>
        <p:nvSpPr>
          <p:cNvPr id="7" name="矩形 6"/>
          <p:cNvSpPr/>
          <p:nvPr/>
        </p:nvSpPr>
        <p:spPr>
          <a:xfrm>
            <a:off x="857224" y="184522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淘宝搜索“奥卡索”近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日内销量排名前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位的数据比较：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奥卡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346160"/>
            <a:ext cx="5715040" cy="4083236"/>
          </a:xfrm>
          <a:prstGeom prst="rect">
            <a:avLst/>
          </a:prstGeom>
        </p:spPr>
      </p:pic>
      <p:sp>
        <p:nvSpPr>
          <p:cNvPr id="22" name="矩形​​ 10"/>
          <p:cNvSpPr/>
          <p:nvPr/>
        </p:nvSpPr>
        <p:spPr>
          <a:xfrm>
            <a:off x="2846385" y="2571744"/>
            <a:ext cx="1225549" cy="714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00298" y="6143644"/>
            <a:ext cx="1281106" cy="28575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03C0D283-955C-4E51-AEE0-DA4E83A38457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571768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奥卡索数据</a:t>
            </a:r>
            <a:r>
              <a:rPr lang="en-US" altLang="zh-CN" sz="2200" b="1" spc="300" smtClean="0">
                <a:latin typeface="+mj-ea"/>
              </a:rPr>
              <a:t>-1</a:t>
            </a:r>
            <a:endParaRPr lang="zh-CN" altLang="en-US" sz="2200" b="1" spc="300">
              <a:latin typeface="+mj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3464119B-CB21-4A7A-9D58-2097C587D722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pic>
        <p:nvPicPr>
          <p:cNvPr id="14" name="图片 1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000792" cy="4568622"/>
          </a:xfrm>
          <a:prstGeom prst="rect">
            <a:avLst/>
          </a:prstGeom>
        </p:spPr>
      </p:pic>
      <p:pic>
        <p:nvPicPr>
          <p:cNvPr id="16" name="图片 1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143116"/>
            <a:ext cx="6000792" cy="4071966"/>
          </a:xfrm>
          <a:prstGeom prst="rect">
            <a:avLst/>
          </a:prstGeom>
        </p:spPr>
      </p:pic>
      <p:pic>
        <p:nvPicPr>
          <p:cNvPr id="9" name="图片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138262"/>
            <a:ext cx="6000792" cy="4076820"/>
          </a:xfrm>
          <a:prstGeom prst="rect">
            <a:avLst/>
          </a:prstGeom>
        </p:spPr>
      </p:pic>
      <p:pic>
        <p:nvPicPr>
          <p:cNvPr id="15" name="图片 1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143116"/>
            <a:ext cx="6000792" cy="4071966"/>
          </a:xfrm>
          <a:prstGeom prst="rect">
            <a:avLst/>
          </a:prstGeom>
        </p:spPr>
      </p:pic>
      <p:sp>
        <p:nvSpPr>
          <p:cNvPr id="10" name="矩形​​ 10"/>
          <p:cNvSpPr/>
          <p:nvPr/>
        </p:nvSpPr>
        <p:spPr>
          <a:xfrm>
            <a:off x="6572264" y="1928802"/>
            <a:ext cx="428628" cy="4286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3500462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奥卡索数据</a:t>
            </a:r>
            <a:r>
              <a:rPr lang="en-US" altLang="zh-CN" sz="2200" b="1" spc="300" smtClean="0">
                <a:latin typeface="+mj-ea"/>
              </a:rPr>
              <a:t>-2</a:t>
            </a:r>
            <a:endParaRPr lang="zh-CN" altLang="en-US" sz="2200" b="1" spc="300"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2156456"/>
          <a:ext cx="6096000" cy="701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天销售数据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销售数量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双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销售总价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￥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24000" y="3032760"/>
          <a:ext cx="6096000" cy="753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753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∑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2538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724,647.40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3961454"/>
          <a:ext cx="6096000" cy="8248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8248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平均客单价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285.52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BE1E2C6D-7F68-457E-B48C-848F0FED8B60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35785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竞品在电商份额分析</a:t>
            </a:r>
            <a:r>
              <a:rPr lang="en-US" altLang="zh-CN" sz="2200" b="1" spc="300" smtClean="0"/>
              <a:t>C——</a:t>
            </a:r>
            <a:r>
              <a:rPr lang="zh-CN" altLang="en-US" sz="2200" b="1" spc="300" smtClean="0"/>
              <a:t>索菲娅</a:t>
            </a:r>
            <a:endParaRPr lang="zh-CN" altLang="en-US" sz="2200" b="1" spc="300"/>
          </a:p>
        </p:txBody>
      </p:sp>
      <p:sp>
        <p:nvSpPr>
          <p:cNvPr id="7" name="矩形 6"/>
          <p:cNvSpPr/>
          <p:nvPr/>
        </p:nvSpPr>
        <p:spPr>
          <a:xfrm>
            <a:off x="857224" y="184522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淘宝搜索“索菲娅 鞋”近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日内销量排名前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位的数据比较：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索菲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85993"/>
            <a:ext cx="5929354" cy="4009446"/>
          </a:xfrm>
          <a:prstGeom prst="rect">
            <a:avLst/>
          </a:prstGeom>
        </p:spPr>
      </p:pic>
      <p:sp>
        <p:nvSpPr>
          <p:cNvPr id="22" name="矩形​​ 10"/>
          <p:cNvSpPr/>
          <p:nvPr/>
        </p:nvSpPr>
        <p:spPr>
          <a:xfrm>
            <a:off x="2714612" y="2500306"/>
            <a:ext cx="1225549" cy="714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28860" y="6000768"/>
            <a:ext cx="1281106" cy="28575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EAAAF453-670C-4ABA-884C-97359139F010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571768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索菲娅数据</a:t>
            </a:r>
            <a:r>
              <a:rPr lang="en-US" altLang="zh-CN" sz="2200" b="1" spc="300" smtClean="0">
                <a:latin typeface="+mj-ea"/>
              </a:rPr>
              <a:t>-1</a:t>
            </a:r>
            <a:endParaRPr lang="zh-CN" altLang="en-US" sz="2200" b="1" spc="300">
              <a:latin typeface="+mj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9CD48D66-5547-41E4-843C-08B24ED97D5A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pic>
        <p:nvPicPr>
          <p:cNvPr id="14" name="图片 1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792" y="1643050"/>
            <a:ext cx="6019604" cy="4572032"/>
          </a:xfrm>
          <a:prstGeom prst="rect">
            <a:avLst/>
          </a:prstGeom>
        </p:spPr>
      </p:pic>
      <p:pic>
        <p:nvPicPr>
          <p:cNvPr id="15" name="图片 1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32" y="2143116"/>
            <a:ext cx="6000764" cy="4086235"/>
          </a:xfrm>
          <a:prstGeom prst="rect">
            <a:avLst/>
          </a:prstGeom>
        </p:spPr>
      </p:pic>
      <p:pic>
        <p:nvPicPr>
          <p:cNvPr id="16" name="图片 1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138263"/>
            <a:ext cx="6000792" cy="4076819"/>
          </a:xfrm>
          <a:prstGeom prst="rect">
            <a:avLst/>
          </a:prstGeom>
        </p:spPr>
      </p:pic>
      <p:pic>
        <p:nvPicPr>
          <p:cNvPr id="17" name="图片 1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6145" y="2118302"/>
            <a:ext cx="6016251" cy="4096780"/>
          </a:xfrm>
          <a:prstGeom prst="rect">
            <a:avLst/>
          </a:prstGeom>
        </p:spPr>
      </p:pic>
      <p:sp>
        <p:nvSpPr>
          <p:cNvPr id="10" name="矩形​​ 10"/>
          <p:cNvSpPr/>
          <p:nvPr/>
        </p:nvSpPr>
        <p:spPr>
          <a:xfrm>
            <a:off x="6572264" y="1928802"/>
            <a:ext cx="428628" cy="4286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3500462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索菲娅数据</a:t>
            </a:r>
            <a:r>
              <a:rPr lang="en-US" altLang="zh-CN" sz="2200" b="1" spc="300" smtClean="0">
                <a:latin typeface="+mj-ea"/>
              </a:rPr>
              <a:t>-2</a:t>
            </a:r>
            <a:endParaRPr lang="zh-CN" altLang="en-US" sz="2200" b="1" spc="300"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2156456"/>
          <a:ext cx="6096000" cy="701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天销售数据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销售数量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双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销售总价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￥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24000" y="3032760"/>
          <a:ext cx="6096000" cy="753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753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∑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895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360,352.50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3961454"/>
          <a:ext cx="6096000" cy="8248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8248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平均客单价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402.63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D41DF721-A675-4919-B141-1746208795D4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33853"/>
            <a:ext cx="5429288" cy="4295543"/>
          </a:xfrm>
          <a:prstGeom prst="rect">
            <a:avLst/>
          </a:prstGeom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90614" y="1714488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淘宝搜索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“欢腾 鞋”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近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日内销量排名前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位的数据比较：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686436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目前欢腾在电商份额分析</a:t>
            </a:r>
            <a:endParaRPr lang="zh-CN" altLang="en-US" sz="2200" b="1" spc="3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43174" y="6143644"/>
            <a:ext cx="1214446" cy="238124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​​ 10"/>
          <p:cNvSpPr/>
          <p:nvPr/>
        </p:nvSpPr>
        <p:spPr>
          <a:xfrm>
            <a:off x="2917823" y="2285992"/>
            <a:ext cx="1296987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6C3047AE-E4F2-4E51-B6B6-4797242E1381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39768"/>
            <a:ext cx="3357586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欢腾 鞋 数据</a:t>
            </a:r>
            <a:r>
              <a:rPr lang="en-US" altLang="zh-CN" sz="2200" b="1" spc="300" smtClean="0">
                <a:latin typeface="+mj-ea"/>
              </a:rPr>
              <a:t>-1</a:t>
            </a:r>
            <a:endParaRPr lang="zh-CN" altLang="en-US" sz="2200" b="1" spc="300">
              <a:latin typeface="+mj-ea"/>
            </a:endParaRPr>
          </a:p>
        </p:txBody>
      </p:sp>
      <p:pic>
        <p:nvPicPr>
          <p:cNvPr id="8" name="图片 7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215106" cy="4750116"/>
          </a:xfrm>
          <a:prstGeom prst="rect">
            <a:avLst/>
          </a:prstGeom>
        </p:spPr>
      </p:pic>
      <p:pic>
        <p:nvPicPr>
          <p:cNvPr id="9" name="图片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069126"/>
            <a:ext cx="6215106" cy="4217394"/>
          </a:xfrm>
          <a:prstGeom prst="rect">
            <a:avLst/>
          </a:prstGeom>
        </p:spPr>
      </p:pic>
      <p:pic>
        <p:nvPicPr>
          <p:cNvPr id="10" name="图片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071678"/>
            <a:ext cx="6193087" cy="4214842"/>
          </a:xfrm>
          <a:prstGeom prst="rect">
            <a:avLst/>
          </a:prstGeom>
        </p:spPr>
      </p:pic>
      <p:pic>
        <p:nvPicPr>
          <p:cNvPr id="11" name="图片 10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1" y="2071679"/>
            <a:ext cx="6215106" cy="4229828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EEFC3C18-7E60-42A6-A49E-EFAA27FEB0DB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sp>
        <p:nvSpPr>
          <p:cNvPr id="12" name="矩形​​ 10"/>
          <p:cNvSpPr/>
          <p:nvPr/>
        </p:nvSpPr>
        <p:spPr>
          <a:xfrm>
            <a:off x="6572264" y="1785926"/>
            <a:ext cx="428628" cy="4500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57356" y="1888988"/>
            <a:ext cx="5279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网购</a:t>
            </a:r>
            <a:endParaRPr lang="en-US" altLang="zh-CN" sz="54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altLang="zh-CN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——</a:t>
            </a:r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大环境概</a:t>
            </a:r>
            <a:r>
              <a:rPr lang="zh-CN" alt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述</a:t>
            </a:r>
            <a:endParaRPr lang="zh-CN" altLang="en-US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04918BC6-7F93-4CFC-B28C-AD41CBDA4DBC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500166" y="2156456"/>
          <a:ext cx="6096000" cy="701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天销售数据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销售数量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双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销售总价</a:t>
                      </a:r>
                      <a:endParaRPr lang="en-US" altLang="zh-CN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zh-CN" altLang="en-US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￥</a:t>
                      </a:r>
                      <a:r>
                        <a:rPr lang="en-US" altLang="zh-CN" sz="20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)</a:t>
                      </a:r>
                      <a:endParaRPr lang="zh-CN" altLang="en-US" sz="20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500166" y="3032760"/>
          <a:ext cx="6096000" cy="753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753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∑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1125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356,565.00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500166" y="3961454"/>
          <a:ext cx="6096000" cy="8248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8248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平均客单价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j-ea"/>
                          <a:ea typeface="+mj-ea"/>
                        </a:rPr>
                        <a:t>316.95</a:t>
                      </a:r>
                      <a:endParaRPr lang="zh-CN" altLang="en-US" sz="20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j-ea"/>
                        <a:ea typeface="+mj-ea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标题 1"/>
          <p:cNvSpPr txBox="1">
            <a:spLocks/>
          </p:cNvSpPr>
          <p:nvPr/>
        </p:nvSpPr>
        <p:spPr>
          <a:xfrm>
            <a:off x="214282" y="939768"/>
            <a:ext cx="3357586" cy="63184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欢腾 鞋 数据</a:t>
            </a:r>
            <a:r>
              <a:rPr kumimoji="0" lang="en-US" altLang="zh-CN" sz="2200" b="1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-2</a:t>
            </a:r>
            <a:endParaRPr kumimoji="0" lang="zh-CN" altLang="en-US" sz="2200" b="1" i="0" u="none" strike="noStrike" kern="1200" cap="none" spc="3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5BF0DEA8-A587-4BDE-9B14-9FEF6AF6E18F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71604" y="1888988"/>
            <a:ext cx="59747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展望</a:t>
            </a:r>
            <a:endParaRPr lang="en-US" altLang="zh-CN" sz="54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altLang="zh-CN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——</a:t>
            </a:r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线上发展空间</a:t>
            </a:r>
            <a:endParaRPr lang="zh-CN" altLang="en-US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7E93B068-5D18-4ADD-A0CD-17860AB26586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727" y="2500306"/>
          <a:ext cx="6286545" cy="51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1"/>
                <a:gridCol w="1071570"/>
                <a:gridCol w="1714512"/>
                <a:gridCol w="1262751"/>
                <a:gridCol w="808951"/>
              </a:tblGrid>
              <a:tr h="514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天美意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13319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3,475,684.00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260.96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108</a:t>
                      </a:r>
                      <a:endParaRPr lang="zh-CN" altLang="en-US" sz="1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28727" y="3071810"/>
          <a:ext cx="6286545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1"/>
                <a:gridCol w="1071570"/>
                <a:gridCol w="1714512"/>
                <a:gridCol w="1262751"/>
                <a:gridCol w="808951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奥卡索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2538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724,647.40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285.52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endParaRPr lang="zh-CN" altLang="en-US" sz="1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28726" y="4200455"/>
          <a:ext cx="6286546" cy="51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2"/>
                <a:gridCol w="1071570"/>
                <a:gridCol w="1714512"/>
                <a:gridCol w="1255804"/>
                <a:gridCol w="815898"/>
              </a:tblGrid>
              <a:tr h="514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u="sng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欢腾 鞋</a:t>
                      </a:r>
                      <a:endParaRPr lang="zh-CN" altLang="en-US" sz="1600" b="1" u="sng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u="sng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1125</a:t>
                      </a:r>
                      <a:endParaRPr lang="zh-CN" altLang="en-US" sz="1600" b="1" u="sng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u="sng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356,565.00</a:t>
                      </a:r>
                      <a:endParaRPr lang="zh-CN" altLang="en-US" sz="1600" b="1" u="sng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sng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316.95</a:t>
                      </a:r>
                      <a:endParaRPr lang="zh-CN" altLang="en-US" sz="1600" b="1" u="sng" cap="all" spc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u="sng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未定</a:t>
                      </a: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3500462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同类竞品的数据对比</a:t>
            </a:r>
            <a:endParaRPr lang="zh-CN" altLang="en-US" sz="2200" b="1" spc="30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25DCA202-62DF-4D4B-9E61-DF495C82DA01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428726" y="3643314"/>
          <a:ext cx="628654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2"/>
                <a:gridCol w="1071570"/>
                <a:gridCol w="1714512"/>
                <a:gridCol w="1259452"/>
                <a:gridCol w="81225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索菲娅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895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360,352.50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402.63</a:t>
                      </a:r>
                      <a:endParaRPr lang="zh-CN" alt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42</a:t>
                      </a:r>
                      <a:endParaRPr lang="zh-CN" altLang="en-US" sz="1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0166" y="4880630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*  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以上数据仅采样于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月下旬至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月上旬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冬季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，淘宝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天的统计。</a:t>
            </a:r>
            <a:endParaRPr lang="en-US" altLang="zh-CN" sz="1200" b="1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*  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在此期间，淘宝举行过全民疯抢活动，不排除采样数据的特殊性。</a:t>
            </a:r>
            <a:endParaRPr lang="en-US" altLang="zh-CN" sz="1200" b="1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*  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统计中包含了：</a:t>
            </a:r>
            <a:r>
              <a:rPr lang="zh-CN" altLang="en-US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天美意</a:t>
            </a:r>
            <a:r>
              <a:rPr lang="en-US" altLang="zh-CN" sz="1200" b="1" u="sng" err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teenmix</a:t>
            </a:r>
            <a:r>
              <a:rPr lang="zh-CN" altLang="en-US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旗舰店</a:t>
            </a:r>
            <a:r>
              <a:rPr lang="en-US" altLang="zh-CN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http://teenmix.taobao.com/</a:t>
            </a:r>
            <a:endParaRPr lang="en-US" altLang="zh-CN" sz="1200" b="1" u="sng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 </a:t>
            </a:r>
            <a:r>
              <a:rPr lang="zh-CN" altLang="en-US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奥卡索官方旗舰店</a:t>
            </a:r>
            <a:r>
              <a:rPr lang="en-US" altLang="zh-CN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http://walkershop.taobao.com/</a:t>
            </a:r>
            <a:endParaRPr lang="en-US" altLang="zh-CN" sz="1200" b="1" u="sng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 </a:t>
            </a:r>
            <a:r>
              <a:rPr lang="zh-CN" altLang="en-US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星期六官方旗舰店</a:t>
            </a:r>
            <a:r>
              <a:rPr lang="en-US" altLang="zh-CN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http://stsat.taobao.com/</a:t>
            </a:r>
            <a:r>
              <a:rPr lang="en-US" altLang="zh-CN" sz="1200" b="1" u="sng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200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的数据。</a:t>
            </a:r>
            <a:endParaRPr lang="en-US" altLang="zh-CN" sz="1200" b="1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428728" y="1930641"/>
          <a:ext cx="6286546" cy="518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428760"/>
                <a:gridCol w="1071570"/>
                <a:gridCol w="1714512"/>
                <a:gridCol w="1285884"/>
                <a:gridCol w="78582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altLang="en-US" sz="1400" smtClean="0">
                          <a:latin typeface="微软雅黑" pitchFamily="34" charset="-122"/>
                          <a:ea typeface="微软雅黑" pitchFamily="34" charset="-122"/>
                        </a:rPr>
                        <a:t>天销售数据</a:t>
                      </a:r>
                      <a:endParaRPr lang="en-US" altLang="zh-CN" sz="140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>
                          <a:latin typeface="微软雅黑" pitchFamily="34" charset="-122"/>
                          <a:ea typeface="微软雅黑" pitchFamily="34" charset="-122"/>
                          <a:cs typeface="Tahoma"/>
                        </a:rPr>
                        <a:t>(</a:t>
                      </a:r>
                      <a:r>
                        <a:rPr lang="zh-CN" altLang="zh-CN" sz="1400" smtClean="0">
                          <a:latin typeface="微软雅黑" pitchFamily="34" charset="-122"/>
                          <a:ea typeface="微软雅黑" pitchFamily="34" charset="-122"/>
                          <a:cs typeface="Tahoma"/>
                        </a:rPr>
                        <a:t>∑</a:t>
                      </a:r>
                      <a:r>
                        <a:rPr lang="en-US" altLang="zh-CN" sz="1400" smtClean="0">
                          <a:latin typeface="微软雅黑" pitchFamily="34" charset="-122"/>
                          <a:ea typeface="微软雅黑" pitchFamily="34" charset="-122"/>
                          <a:cs typeface="Tahoma"/>
                        </a:rPr>
                        <a:t>)</a:t>
                      </a:r>
                      <a:endParaRPr lang="en-US" altLang="zh-CN" sz="140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销售数量</a:t>
                      </a:r>
                      <a:endParaRPr lang="en-US" altLang="zh-CN" sz="14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双</a:t>
                      </a:r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en-US" sz="1400" b="1" cap="none" spc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销售总价</a:t>
                      </a:r>
                      <a:endParaRPr lang="en-US" altLang="zh-CN" sz="14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￥</a:t>
                      </a:r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en-US" sz="14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平均客单价</a:t>
                      </a:r>
                      <a:endParaRPr lang="en-US" altLang="zh-CN" sz="14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￥</a:t>
                      </a:r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en-US" sz="14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SKU</a:t>
                      </a:r>
                      <a:endParaRPr lang="zh-CN" altLang="en-US" sz="1400" b="1" cap="none" spc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2844" y="1888988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◊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  在淘宝网，天美意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天的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销售额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大约是欢腾的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倍；奥卡索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天的销售额大约       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是欢腾的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倍；索菲娅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天的销售大致与欢腾齐平。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而在线下的销售，同类竞品的销售相差不多。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说明目前淘宝平台，欢腾产品的推广营销并没有有效的开展，市场空间潜力大。</a:t>
            </a: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71504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欢腾入驻淘宝的市场空间</a:t>
            </a:r>
            <a:endParaRPr lang="zh-CN" altLang="en-US" sz="2200" b="1" spc="300"/>
          </a:p>
        </p:txBody>
      </p:sp>
      <p:sp>
        <p:nvSpPr>
          <p:cNvPr id="6" name="矩形 5"/>
          <p:cNvSpPr/>
          <p:nvPr/>
        </p:nvSpPr>
        <p:spPr>
          <a:xfrm>
            <a:off x="142844" y="3697601"/>
            <a:ext cx="871543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◊ 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目前欢腾的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SKU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比天美意、奥卡索同类少，我们可以从热销排行的款式中选择优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秀款式定制，来增加我们主打的款式。</a:t>
            </a:r>
          </a:p>
        </p:txBody>
      </p:sp>
      <p:sp>
        <p:nvSpPr>
          <p:cNvPr id="7" name="矩形 6"/>
          <p:cNvSpPr/>
          <p:nvPr/>
        </p:nvSpPr>
        <p:spPr>
          <a:xfrm>
            <a:off x="214282" y="464881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◊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   欢腾的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平均客单价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比天美意高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左右、比奥卡索高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左右，说明顾客对于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欢腾品牌的定位比同类品牌高，所以我们的利润空间是充裕的。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714E29FE-BDBD-4FC9-8109-50F789C9B75F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鞋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170" y="1285860"/>
            <a:ext cx="2705830" cy="2714644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71504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开展线上销售的好处</a:t>
            </a:r>
            <a:r>
              <a:rPr lang="en-US" altLang="zh-CN" sz="2200" b="1" spc="300" smtClean="0"/>
              <a:t>-A</a:t>
            </a:r>
            <a:endParaRPr lang="zh-CN" altLang="en-US" sz="2200" b="1" spc="3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714E29FE-BDBD-4FC9-8109-50F789C9B75F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85852" y="2285992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一 、活动策划推广时同步带动线下销售增长。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二 、品牌曝光率的增长推动品牌形象力增长。</a:t>
            </a:r>
          </a:p>
          <a:p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三 、相比线下固定的营业时间更具有灵活性。</a:t>
            </a:r>
          </a:p>
          <a:p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四、 解决库存问题回笼资金问题一日既搞定。</a:t>
            </a:r>
          </a:p>
          <a:p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五、 新品上市市场调研反馈工作较容易得到。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%B5%E7%D7%D3%C9%CC%CE%F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9" y="1285859"/>
            <a:ext cx="2714612" cy="3329057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5715040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开展线上销售的好处</a:t>
            </a:r>
            <a:r>
              <a:rPr lang="en-US" altLang="zh-CN" sz="2200" b="1" spc="300" smtClean="0"/>
              <a:t>-B</a:t>
            </a:r>
            <a:endParaRPr lang="zh-CN" altLang="en-US" sz="2200" b="1" spc="3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714E29FE-BDBD-4FC9-8109-50F789C9B75F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85852" y="2285992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六、 打破地域的限制简单实现全国同步销售。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七 、品牌的营销传播活动效果更为直接实效。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八 、压缩了中间环节缩短消费者与品牌距离。</a:t>
            </a:r>
          </a:p>
          <a:p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九 、减少了运营成本反而轻松提高 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SKU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数量。</a:t>
            </a:r>
          </a:p>
          <a:p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十 、客户忠诚度提高更容易活动参与性更高。</a:t>
            </a: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57224" y="1643050"/>
            <a:ext cx="7429552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“欢腾”以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店模式运营淘宝商铺，根据鞋类季节性消费的趋势，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预估每季度的销售数据如下：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214282" y="939768"/>
            <a:ext cx="3786214" cy="63184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欢腾 商城运营预期</a:t>
            </a:r>
            <a:endParaRPr lang="zh-CN" altLang="en-US" sz="2200" b="1" spc="30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071670" y="2500306"/>
          <a:ext cx="5000660" cy="3643338"/>
        </p:xfrm>
        <a:graphic>
          <a:graphicData uri="http://schemas.openxmlformats.org/drawingml/2006/table">
            <a:tbl>
              <a:tblPr>
                <a:effectLst>
                  <a:glow rad="63500">
                    <a:schemeClr val="accent6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  <a:tableStyleId>{08FB837D-C827-4EFA-A057-4D05807E0F7C}</a:tableStyleId>
              </a:tblPr>
              <a:tblGrid>
                <a:gridCol w="755524"/>
                <a:gridCol w="755524"/>
                <a:gridCol w="1624376"/>
                <a:gridCol w="1865236"/>
              </a:tblGrid>
              <a:tr h="39601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季节</a:t>
                      </a:r>
                      <a:endParaRPr lang="zh-CN" altLang="en-US" sz="1400" b="1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月份</a:t>
                      </a:r>
                      <a:endParaRPr lang="zh-CN" altLang="en-US" sz="1400" b="1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月均</a:t>
                      </a:r>
                      <a:r>
                        <a:rPr lang="zh-CN" altLang="en-US" sz="1400" b="1" u="none" strike="noStrike" cap="none" spc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销售额</a:t>
                      </a:r>
                      <a:endParaRPr lang="en-US" altLang="zh-CN" sz="1400" b="1" u="none" strike="noStrike" cap="none" spc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 fontAlgn="b"/>
                      <a:r>
                        <a:rPr lang="en-US" altLang="zh-CN" sz="1200" b="1" u="none" strike="noStrike" cap="none" spc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1200" b="1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</a:t>
                      </a:r>
                      <a:r>
                        <a:rPr lang="en-US" altLang="zh-CN" sz="1200" b="1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en-US" altLang="zh-CN" sz="1200" b="1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节假促销</a:t>
                      </a:r>
                      <a:endParaRPr lang="zh-CN" altLang="en-US" sz="1400" b="1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428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春季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三八妇女节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628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4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劳动节、母亲节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7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夏季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儿童节、父亲节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085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000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中秋节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914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秋季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257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十一国庆节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3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感恩节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344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冬季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圣诞节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元旦节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60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endParaRPr lang="en-US" altLang="zh-CN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春节、情人节</a:t>
                      </a:r>
                      <a:endParaRPr lang="zh-CN" altLang="en-US" sz="1400" b="0" i="0" u="none" strike="noStrike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78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∑</a:t>
                      </a:r>
                      <a:r>
                        <a:rPr lang="en-US" altLang="zh-CN" sz="1800" b="1" u="none" strike="noStrike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altLang="en-US" sz="1800" b="1" u="none" strike="noStrike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年销售额</a:t>
                      </a:r>
                      <a:r>
                        <a:rPr lang="en-US" altLang="zh-CN" sz="1800" b="1" u="none" strike="noStrike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en-US" sz="1800" b="1" i="0" u="none" strike="noStrike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CN" altLang="en-US" sz="1800" b="1" i="0" u="none" strike="noStrik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sng" strike="noStrike" cap="all" spc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1260</a:t>
                      </a:r>
                      <a:endParaRPr lang="en-US" altLang="zh-CN" sz="1800" b="1" i="0" u="sng" strike="noStrike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334396AA-51A2-4670-AF33-A2F79E28C1D7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57150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+mj-ea"/>
              </a:rPr>
              <a:t>欢腾 </a:t>
            </a:r>
            <a:r>
              <a:rPr lang="en-US" altLang="zh-CN" sz="2200" b="1" spc="300" smtClean="0">
                <a:latin typeface="+mj-ea"/>
              </a:rPr>
              <a:t>HANG TEN</a:t>
            </a:r>
            <a:endParaRPr lang="zh-CN" altLang="en-US" sz="2200" b="1" spc="30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b="1" smtClean="0">
                <a:latin typeface="+mj-ea"/>
                <a:ea typeface="+mj-ea"/>
              </a:rPr>
              <a:t>       </a:t>
            </a:r>
            <a:r>
              <a:rPr lang="en-US" altLang="zh-CN" sz="2000" b="1" smtClean="0">
                <a:latin typeface="+mj-ea"/>
                <a:ea typeface="+mj-ea"/>
              </a:rPr>
              <a:t>21</a:t>
            </a:r>
            <a:r>
              <a:rPr lang="zh-CN" altLang="en-US" sz="2000" b="1" smtClean="0">
                <a:latin typeface="+mj-ea"/>
                <a:ea typeface="+mj-ea"/>
              </a:rPr>
              <a:t>世纪是</a:t>
            </a:r>
            <a:r>
              <a:rPr lang="en-US" altLang="zh-CN" sz="2000" b="1" smtClean="0">
                <a:latin typeface="+mj-ea"/>
                <a:ea typeface="+mj-ea"/>
              </a:rPr>
              <a:t>HANG TEN</a:t>
            </a:r>
            <a:r>
              <a:rPr lang="zh-CN" altLang="en-US" sz="2000" b="1" smtClean="0">
                <a:latin typeface="+mj-ea"/>
                <a:ea typeface="+mj-ea"/>
              </a:rPr>
              <a:t>开创新纪元的年代，它进一步丰富户外运动领域产品，以专业和舒适为研发核心，为那些准备实现梦想的爱好者，提供最贴心的产品。</a:t>
            </a:r>
            <a:endParaRPr lang="en-US" altLang="zh-CN" sz="2000" b="1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sz="2000" b="1" smtClean="0">
                <a:latin typeface="+mj-ea"/>
                <a:ea typeface="+mj-ea"/>
              </a:rPr>
              <a:t>   </a:t>
            </a:r>
            <a:endParaRPr lang="zh-CN" altLang="en-US" sz="2000" smtClean="0">
              <a:latin typeface="+mj-ea"/>
              <a:ea typeface="+mj-ea"/>
            </a:endParaRPr>
          </a:p>
          <a:p>
            <a:pPr>
              <a:buNone/>
            </a:pPr>
            <a:endParaRPr lang="zh-CN" altLang="en-US"/>
          </a:p>
        </p:txBody>
      </p:sp>
      <p:pic>
        <p:nvPicPr>
          <p:cNvPr id="6" name="图片 5" descr="产品图.jpg"/>
          <p:cNvPicPr>
            <a:picLocks noChangeAspect="1"/>
          </p:cNvPicPr>
          <p:nvPr/>
        </p:nvPicPr>
        <p:blipFill>
          <a:blip r:embed="rId2" cstate="print">
            <a:lum contrast="14000"/>
          </a:blip>
          <a:stretch>
            <a:fillRect/>
          </a:stretch>
        </p:blipFill>
        <p:spPr>
          <a:xfrm>
            <a:off x="5214942" y="2643182"/>
            <a:ext cx="3215850" cy="3292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28498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latin typeface="+mj-ea"/>
              </a:rPr>
              <a:t>      今天的“</a:t>
            </a:r>
            <a:r>
              <a:rPr lang="en-US" altLang="zh-CN" b="1" smtClean="0">
                <a:latin typeface="+mj-ea"/>
              </a:rPr>
              <a:t>HANG TEN ”</a:t>
            </a:r>
            <a:r>
              <a:rPr lang="zh-CN" altLang="en-US" b="1" smtClean="0">
                <a:latin typeface="+mj-ea"/>
              </a:rPr>
              <a:t>，它也已成为提供高性能鞋类和户外装备等一系列丰富产品的供应商。我们拥有梦想，不断超越创新极限，以助您不断勇敢向前。为此，我们为市场上更多的消费者选择“</a:t>
            </a:r>
            <a:r>
              <a:rPr lang="en-US" altLang="zh-CN" b="1" smtClean="0">
                <a:latin typeface="+mj-ea"/>
              </a:rPr>
              <a:t>HANG TEN ”</a:t>
            </a:r>
            <a:r>
              <a:rPr lang="zh-CN" altLang="en-US" b="1" smtClean="0">
                <a:latin typeface="+mj-ea"/>
              </a:rPr>
              <a:t>而感到自豪。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F9623DA2-ECD7-47B5-BD88-E9D06BEF6944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2226412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altLang="zh-CN" sz="10000" b="1" kern="1900" cap="all" spc="10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ThankS</a:t>
            </a:r>
            <a:r>
              <a:rPr lang="en-US" altLang="zh-CN" sz="10000" b="1" kern="1900" cap="all" spc="1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10000" b="1" kern="1900" cap="all" spc="10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79588"/>
            <a:ext cx="3034026" cy="592024"/>
          </a:xfrm>
        </p:spPr>
        <p:txBody>
          <a:bodyPr>
            <a:normAutofit fontScale="90000"/>
          </a:bodyPr>
          <a:lstStyle/>
          <a:p>
            <a:r>
              <a:rPr lang="zh-CN" altLang="en-US" sz="2400" b="1" spc="300" smtClean="0">
                <a:latin typeface="微软雅黑" pitchFamily="34" charset="-122"/>
                <a:ea typeface="微软雅黑" pitchFamily="34" charset="-122"/>
              </a:rPr>
              <a:t>中国网民现状及前景</a:t>
            </a:r>
            <a:endParaRPr lang="zh-CN" altLang="en-US" sz="2400" b="1" spc="3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90484"/>
            <a:ext cx="8215370" cy="1224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z="1800" smtClean="0"/>
              <a:t>     </a:t>
            </a:r>
          </a:p>
          <a:p>
            <a:pPr>
              <a:buNone/>
            </a:pPr>
            <a:r>
              <a:rPr lang="en-US" altLang="zh-CN" sz="1800" b="1" smtClean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年我国新增网民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7330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万人，网民总数达到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4.57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亿，互联网普及率攀升至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34.3%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，同比增加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5.4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个百分点。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预计到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年底网民数量将突破 </a:t>
            </a:r>
            <a:r>
              <a:rPr lang="en-US" altLang="zh-CN" sz="20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5.5</a:t>
            </a:r>
            <a:r>
              <a:rPr lang="zh-CN" altLang="en-US" sz="20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zh-CN" altLang="en-US" sz="1800" smtClean="0"/>
          </a:p>
          <a:p>
            <a:pPr>
              <a:buNone/>
            </a:pPr>
            <a:endParaRPr lang="en-US" altLang="zh-CN" sz="2400" smtClean="0"/>
          </a:p>
        </p:txBody>
      </p:sp>
      <p:pic>
        <p:nvPicPr>
          <p:cNvPr id="4" name="图片 3" descr="网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834126"/>
            <a:ext cx="6552728" cy="295232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5E309AA9-3CD4-4EF1-A00D-63D15F1B64C4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979588"/>
            <a:ext cx="3034026" cy="592024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微软雅黑" pitchFamily="34" charset="-122"/>
                <a:ea typeface="微软雅黑" pitchFamily="34" charset="-122"/>
              </a:rPr>
              <a:t>网购用户现状及政策</a:t>
            </a:r>
            <a:endParaRPr lang="zh-CN" altLang="en-US" sz="2200" b="1" spc="3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928802"/>
            <a:ext cx="7467600" cy="382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※  </a:t>
            </a:r>
            <a:r>
              <a:rPr lang="zh-CN" altLang="en-US" sz="1800" b="1" smtClean="0">
                <a:latin typeface="微软雅黑" pitchFamily="34" charset="-122"/>
                <a:ea typeface="微软雅黑" pitchFamily="34" charset="-122"/>
              </a:rPr>
              <a:t>网购用户</a:t>
            </a:r>
            <a:endParaRPr lang="en-US" altLang="zh-CN" sz="1800" b="1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年网络购物用户年增长</a:t>
            </a:r>
            <a:r>
              <a:rPr lang="en-US" altLang="zh-CN" sz="1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48.6%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达到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1.61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亿，网购成为用户增长最快的网络应用。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CNNIC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预计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年网购市场交易金额可达到</a:t>
            </a:r>
            <a:r>
              <a:rPr lang="en-US" altLang="zh-CN" sz="1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5231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亿元，较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年增长</a:t>
            </a:r>
            <a:r>
              <a:rPr lang="en-US" altLang="zh-CN" sz="18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109.2%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。约占全年社会商品零售总额的</a:t>
            </a:r>
            <a:r>
              <a:rPr lang="en-US" altLang="zh-CN" sz="18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3%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。报告预测，在未来两年网上零售市场交易规模有望突破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10000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亿元，将占到全年社会商品零售总额的</a:t>
            </a:r>
            <a:r>
              <a:rPr lang="en-US" altLang="zh-CN" sz="18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5%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以上。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800" b="1" smtClean="0">
                <a:latin typeface="微软雅黑" pitchFamily="34" charset="-122"/>
                <a:ea typeface="微软雅黑" pitchFamily="34" charset="-122"/>
              </a:rPr>
              <a:t>国家政策</a:t>
            </a:r>
            <a:r>
              <a:rPr lang="en-US" altLang="zh-CN" sz="1800" b="1" smtClean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pPr>
              <a:buNone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            2011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十二五规划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揭开大幕，互联网作为战略性新兴产业列入了十二五规划，体现国家对互联网产业高度重视，在十二五期间以互联网为代表信息产业的发展，对转变经济发展方式促进传统产业转型，发展新兴服务业提高产业效率建设绿色生态环境，发挥更重要的作用。</a:t>
            </a:r>
          </a:p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3F13A1D0-7EC6-4020-A408-22EE9A65A658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57356" y="1888988"/>
            <a:ext cx="5279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淘宝</a:t>
            </a:r>
            <a:endParaRPr lang="en-US" altLang="zh-CN" sz="5400" b="1" cap="all" spc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altLang="zh-CN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——</a:t>
            </a:r>
            <a:r>
              <a:rPr lang="zh-CN" alt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大平台概述</a:t>
            </a:r>
            <a:endParaRPr lang="zh-CN" altLang="en-US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39FF0538-0334-4069-90E6-A643414364E6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27227"/>
            <a:ext cx="3357586" cy="30304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714364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>
                <a:latin typeface="微软雅黑" pitchFamily="34" charset="-122"/>
                <a:ea typeface="微软雅黑" pitchFamily="34" charset="-122"/>
              </a:rPr>
              <a:t>淘宝目前行业指标</a:t>
            </a:r>
            <a:endParaRPr lang="zh-CN" altLang="en-US" sz="2200" b="1" spc="3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166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年网注册用户达到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3.7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亿人</a:t>
            </a:r>
            <a:endParaRPr lang="zh-CN" altLang="en-US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1672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淘宝在线商品数达到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亿件</a:t>
            </a:r>
            <a:endParaRPr lang="zh-CN" altLang="en-US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9167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淘宝每日峰值近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万人次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的访问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41685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淘宝平均每分钟出售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4.8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万件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商品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9170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淘宝商城为代表的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B2C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年度交易额翻了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倍</a:t>
            </a:r>
            <a:endParaRPr lang="zh-CN" altLang="en-US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9169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淘宝网单日交易额峰值达到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19.5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  <a:endParaRPr lang="zh-CN" altLang="en-US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41699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淘宝每位用户平均交易笔数比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年增加了</a:t>
            </a:r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35%</a:t>
            </a:r>
            <a:endParaRPr lang="zh-CN" altLang="en-US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41712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淘宝</a:t>
            </a:r>
            <a:r>
              <a:rPr lang="en-US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年网购市场交易额</a:t>
            </a:r>
            <a:r>
              <a:rPr lang="en-US" smtClean="0">
                <a:latin typeface="微软雅黑" pitchFamily="34" charset="-122"/>
                <a:ea typeface="微软雅黑" pitchFamily="34" charset="-122"/>
              </a:rPr>
              <a:t>5000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多亿中，约占</a:t>
            </a:r>
            <a:r>
              <a:rPr 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左右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F7C094F4-7D43-4588-B410-05670933CDAD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714364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淘宝目前行业排名</a:t>
            </a:r>
            <a:endParaRPr lang="zh-CN" altLang="en-US" sz="2200" b="1" spc="300"/>
          </a:p>
        </p:txBody>
      </p:sp>
      <p:sp>
        <p:nvSpPr>
          <p:cNvPr id="3" name="TextBox 2"/>
          <p:cNvSpPr txBox="1"/>
          <p:nvPr/>
        </p:nvSpPr>
        <p:spPr>
          <a:xfrm>
            <a:off x="323528" y="194291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      2010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年第三季度，淘宝商城以超出第二名</a:t>
            </a:r>
            <a:r>
              <a:rPr lang="zh-CN" altLang="en-US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一倍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多的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33.5%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市场份额继续领跑国内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B2C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市场。而据权威机构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ALEXA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最新公布的过去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月全球网站流量排名显示，淘宝商城启用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多天的独立域名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Tmall.com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排名暴增，位列全球网站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1037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名，在中国综合网站排名位列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名，名列国内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B2C</a:t>
            </a:r>
            <a:r>
              <a:rPr lang="zh-CN" altLang="en-US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第一位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淘宝行业排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286124"/>
            <a:ext cx="6205364" cy="300039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E047B99F-9F7C-4715-9F9C-B4508DFA8681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714364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2200" b="1" spc="300" smtClean="0"/>
              <a:t>淘宝地区消费比例</a:t>
            </a:r>
            <a:endParaRPr lang="zh-CN" altLang="en-US" sz="2200" b="1" spc="300"/>
          </a:p>
        </p:txBody>
      </p:sp>
      <p:pic>
        <p:nvPicPr>
          <p:cNvPr id="3" name="图片 2" descr="淘宝消费现状地区比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422" y="1857364"/>
            <a:ext cx="5933536" cy="309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218" y="507743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      随着网购市场的高速发展以及中国网民数量的不断扩大，网购消费者的数量和覆盖面也在随之不断增长和扩大。网上商品因为呈现海量、物美价廉等特点，网络购物逐渐成为人民群众喜爱并习惯的主流消费方式之一。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86842" y="6564337"/>
            <a:ext cx="428628" cy="365125"/>
          </a:xfrm>
        </p:spPr>
        <p:txBody>
          <a:bodyPr/>
          <a:lstStyle/>
          <a:p>
            <a:fld id="{67013293-D20F-4170-BBC0-E7D48761E58F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14536" cy="435936"/>
          </a:xfrm>
        </p:spPr>
        <p:txBody>
          <a:bodyPr/>
          <a:lstStyle/>
          <a:p>
            <a:fld id="{4147F3D6-6CEB-4BCB-842F-55116111B529}" type="datetime1">
              <a:rPr lang="zh-CN" altLang="en-US" smtClean="0"/>
              <a:pPr/>
              <a:t>2011-1-26</a:t>
            </a:fld>
            <a:r>
              <a:rPr lang="zh-CN" altLang="en-US" smtClean="0"/>
              <a:t>                  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76560" cy="435936"/>
          </a:xfrm>
        </p:spPr>
        <p:txBody>
          <a:bodyPr/>
          <a:lstStyle/>
          <a:p>
            <a:r>
              <a:rPr lang="en-US" altLang="zh-CN" smtClean="0"/>
              <a:t>By 【</a:t>
            </a:r>
            <a:r>
              <a:rPr lang="zh-CN" altLang="en-US" smtClean="0"/>
              <a:t>乐天电商</a:t>
            </a:r>
            <a:r>
              <a:rPr lang="en-US" altLang="zh-CN" smtClean="0"/>
              <a:t>】Franny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技巧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1230</TotalTime>
  <Words>2070</Words>
  <Application>Microsoft Office PowerPoint</Application>
  <PresentationFormat>全屏显示(4:3)</PresentationFormat>
  <Paragraphs>355</Paragraphs>
  <Slides>38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技巧</vt:lpstr>
      <vt:lpstr>幻灯片 1</vt:lpstr>
      <vt:lpstr>幻灯片 2</vt:lpstr>
      <vt:lpstr>幻灯片 3</vt:lpstr>
      <vt:lpstr>中国网民现状及前景</vt:lpstr>
      <vt:lpstr>网购用户现状及政策</vt:lpstr>
      <vt:lpstr>幻灯片 6</vt:lpstr>
      <vt:lpstr>淘宝目前行业指标</vt:lpstr>
      <vt:lpstr>淘宝目前行业排名</vt:lpstr>
      <vt:lpstr>淘宝地区消费比例</vt:lpstr>
      <vt:lpstr>淘宝商城简介</vt:lpstr>
      <vt:lpstr>商户价值</vt:lpstr>
      <vt:lpstr>幻灯片 12</vt:lpstr>
      <vt:lpstr>品牌故事</vt:lpstr>
      <vt:lpstr>线下实体店铺概况</vt:lpstr>
      <vt:lpstr>线上店铺现状</vt:lpstr>
      <vt:lpstr>幻灯片 16</vt:lpstr>
      <vt:lpstr>竞争行业相关情况</vt:lpstr>
      <vt:lpstr>数据比较项目说明</vt:lpstr>
      <vt:lpstr>竞品在电商份额分析A——天美意</vt:lpstr>
      <vt:lpstr>天美意数据-1</vt:lpstr>
      <vt:lpstr>天美意数据-2</vt:lpstr>
      <vt:lpstr>竞品在电商份额分析B——奥卡索</vt:lpstr>
      <vt:lpstr>奥卡索数据-1</vt:lpstr>
      <vt:lpstr>奥卡索数据-2</vt:lpstr>
      <vt:lpstr>竞品在电商份额分析C——索菲娅</vt:lpstr>
      <vt:lpstr>索菲娅数据-1</vt:lpstr>
      <vt:lpstr>索菲娅数据-2</vt:lpstr>
      <vt:lpstr>目前欢腾在电商份额分析</vt:lpstr>
      <vt:lpstr>欢腾 鞋 数据-1</vt:lpstr>
      <vt:lpstr>幻灯片 30</vt:lpstr>
      <vt:lpstr>幻灯片 31</vt:lpstr>
      <vt:lpstr>同类竞品的数据对比</vt:lpstr>
      <vt:lpstr>欢腾入驻淘宝的市场空间</vt:lpstr>
      <vt:lpstr>开展线上销售的好处-A</vt:lpstr>
      <vt:lpstr>开展线上销售的好处-B</vt:lpstr>
      <vt:lpstr>欢腾 商城运营预期</vt:lpstr>
      <vt:lpstr>欢腾 HANG TEN</vt:lpstr>
      <vt:lpstr>幻灯片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欢腾入驻淘宝市场前景分析</dc:title>
  <dc:creator>Franny</dc:creator>
  <cp:lastModifiedBy>Franny</cp:lastModifiedBy>
  <cp:revision>214</cp:revision>
  <dcterms:created xsi:type="dcterms:W3CDTF">2011-01-21T11:16:51Z</dcterms:created>
  <dcterms:modified xsi:type="dcterms:W3CDTF">2011-01-26T05:51:44Z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